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tiff" ContentType="image/tiff"/>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86" r:id="rId4"/>
    <p:sldId id="287" r:id="rId5"/>
    <p:sldId id="275" r:id="rId6"/>
    <p:sldId id="276" r:id="rId7"/>
    <p:sldId id="259" r:id="rId8"/>
    <p:sldId id="265" r:id="rId9"/>
    <p:sldId id="293" r:id="rId10"/>
    <p:sldId id="279" r:id="rId11"/>
    <p:sldId id="280" r:id="rId12"/>
    <p:sldId id="281" r:id="rId13"/>
    <p:sldId id="282" r:id="rId14"/>
    <p:sldId id="296" r:id="rId15"/>
    <p:sldId id="283" r:id="rId16"/>
    <p:sldId id="297" r:id="rId17"/>
    <p:sldId id="292" r:id="rId18"/>
    <p:sldId id="268" r:id="rId19"/>
    <p:sldId id="318" r:id="rId20"/>
    <p:sldId id="289" r:id="rId21"/>
    <p:sldId id="269" r:id="rId22"/>
    <p:sldId id="303" r:id="rId23"/>
    <p:sldId id="305" r:id="rId24"/>
    <p:sldId id="306" r:id="rId25"/>
    <p:sldId id="307" r:id="rId26"/>
    <p:sldId id="317" r:id="rId27"/>
    <p:sldId id="314" r:id="rId28"/>
    <p:sldId id="295" r:id="rId29"/>
    <p:sldId id="290" r:id="rId30"/>
    <p:sldId id="291" r:id="rId31"/>
    <p:sldId id="294" r:id="rId32"/>
    <p:sldId id="272" r:id="rId33"/>
    <p:sldId id="304" r:id="rId34"/>
    <p:sldId id="261" r:id="rId35"/>
    <p:sldId id="273" r:id="rId36"/>
    <p:sldId id="310" r:id="rId37"/>
    <p:sldId id="316" r:id="rId38"/>
    <p:sldId id="262" r:id="rId39"/>
    <p:sldId id="277" r:id="rId40"/>
    <p:sldId id="300" r:id="rId41"/>
    <p:sldId id="302" r:id="rId42"/>
    <p:sldId id="315" r:id="rId43"/>
    <p:sldId id="312" r:id="rId44"/>
    <p:sldId id="313"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EE5112"/>
    <a:srgbClr val="CC0000"/>
    <a:srgbClr val="FF3300"/>
    <a:srgbClr val="FFFF99"/>
    <a:srgbClr val="07654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76" autoAdjust="0"/>
    <p:restoredTop sz="94660"/>
  </p:normalViewPr>
  <p:slideViewPr>
    <p:cSldViewPr>
      <p:cViewPr varScale="1">
        <p:scale>
          <a:sx n="68" d="100"/>
          <a:sy n="68" d="100"/>
        </p:scale>
        <p:origin x="-152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156A6EB-5C20-4507-B687-C33594C8A625}" type="datetimeFigureOut">
              <a:rPr lang="en-US"/>
              <a:pPr>
                <a:defRPr/>
              </a:pPr>
              <a:t>5/5/2011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276BBE2-B85E-4A8A-A452-C376841895A8}"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DBB43F-1E89-4160-8787-72335FB25342}" type="slidenum">
              <a:rPr lang="en-US" smtClean="0"/>
              <a:pPr fontAlgn="base">
                <a:spcBef>
                  <a:spcPct val="0"/>
                </a:spcBef>
                <a:spcAft>
                  <a:spcPct val="0"/>
                </a:spcAft>
                <a:defRPr/>
              </a:pPr>
              <a:t>9</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648C88-3B6B-458C-8A07-E376ECAC729F}" type="slidenum">
              <a:rPr lang="en-US" smtClean="0"/>
              <a:pPr fontAlgn="base">
                <a:spcBef>
                  <a:spcPct val="0"/>
                </a:spcBef>
                <a:spcAft>
                  <a:spcPct val="0"/>
                </a:spcAft>
                <a:defRPr/>
              </a:pPr>
              <a:t>28</a:t>
            </a:fld>
            <a:endParaRPr lang="en-US" dirty="0" smtClean="0"/>
          </a:p>
        </p:txBody>
      </p:sp>
      <p:sp>
        <p:nvSpPr>
          <p:cNvPr id="5632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6324"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z="1400" noProof="1"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E75CA1-E752-4873-94F3-0E2C2EF05FAB}" type="slidenum">
              <a:rPr lang="en-US" smtClean="0"/>
              <a:pPr fontAlgn="base">
                <a:spcBef>
                  <a:spcPct val="0"/>
                </a:spcBef>
                <a:spcAft>
                  <a:spcPct val="0"/>
                </a:spcAft>
                <a:defRPr/>
              </a:pPr>
              <a:t>29</a:t>
            </a:fld>
            <a:endParaRPr lang="en-US" dirty="0" smtClean="0"/>
          </a:p>
        </p:txBody>
      </p:sp>
      <p:sp>
        <p:nvSpPr>
          <p:cNvPr id="573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7348"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z="1400" noProof="1"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B38B68-1BF1-42DE-A5B8-7755D8768C83}" type="slidenum">
              <a:rPr lang="en-US" smtClean="0"/>
              <a:pPr fontAlgn="base">
                <a:spcBef>
                  <a:spcPct val="0"/>
                </a:spcBef>
                <a:spcAft>
                  <a:spcPct val="0"/>
                </a:spcAft>
                <a:defRPr/>
              </a:pPr>
              <a:t>30</a:t>
            </a:fld>
            <a:endParaRPr lang="en-US" dirty="0" smtClean="0"/>
          </a:p>
        </p:txBody>
      </p:sp>
      <p:sp>
        <p:nvSpPr>
          <p:cNvPr id="5837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837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ED0F12-449D-4074-9C9F-CF39BD7D0E7A}" type="slidenum">
              <a:rPr lang="en-US" smtClean="0"/>
              <a:pPr fontAlgn="base">
                <a:spcBef>
                  <a:spcPct val="0"/>
                </a:spcBef>
                <a:spcAft>
                  <a:spcPct val="0"/>
                </a:spcAft>
                <a:defRPr/>
              </a:pPr>
              <a:t>31</a:t>
            </a:fld>
            <a:endParaRPr lang="en-US" dirty="0" smtClean="0"/>
          </a:p>
        </p:txBody>
      </p:sp>
      <p:sp>
        <p:nvSpPr>
          <p:cNvPr id="5939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939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9BF935-1084-4CF9-AE5C-97C978ABCCF9}" type="slidenum">
              <a:rPr lang="en-US" smtClean="0"/>
              <a:pPr fontAlgn="base">
                <a:spcBef>
                  <a:spcPct val="0"/>
                </a:spcBef>
                <a:spcAft>
                  <a:spcPct val="0"/>
                </a:spcAft>
                <a:defRPr/>
              </a:pPr>
              <a:t>33</a:t>
            </a:fld>
            <a:endParaRPr lang="en-US" dirty="0" smtClean="0"/>
          </a:p>
        </p:txBody>
      </p:sp>
      <p:sp>
        <p:nvSpPr>
          <p:cNvPr id="6041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042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noProof="1"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Rt frontal asymmetry—same pattern as L frontal hypoactivity seen with depressed adults; toddlers with this pattern show more hostility, more negative emotion; </a:t>
            </a:r>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320C12-5E1D-417F-BA25-E171AB9A4FBC}" type="slidenum">
              <a:rPr lang="en-US" smtClean="0"/>
              <a:pPr fontAlgn="base">
                <a:spcBef>
                  <a:spcPct val="0"/>
                </a:spcBef>
                <a:spcAft>
                  <a:spcPct val="0"/>
                </a:spcAft>
                <a:defRPr/>
              </a:pPr>
              <a:t>11</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Normally the placental barrier enzyme 11-beta-Hydroxysteroid </a:t>
            </a:r>
            <a:r>
              <a:rPr lang="en-US" dirty="0" err="1" smtClean="0"/>
              <a:t>dehydrogenase</a:t>
            </a:r>
            <a:r>
              <a:rPr lang="en-US" dirty="0" smtClean="0"/>
              <a:t> inhibits the passage of cortisol to the infant. But high maternal stress inhibits the production of this enzyme by decreasing the expression of mRNA allowing more cortisol to pass through. History of maternal trauma, but not depression associated with a pro inflammatory response</a:t>
            </a:r>
          </a:p>
        </p:txBody>
      </p:sp>
      <p:sp>
        <p:nvSpPr>
          <p:cNvPr id="4" name="Slide Number Placeholder 3"/>
          <p:cNvSpPr>
            <a:spLocks noGrp="1"/>
          </p:cNvSpPr>
          <p:nvPr>
            <p:ph type="sldNum" sz="quarter" idx="5"/>
          </p:nvPr>
        </p:nvSpPr>
        <p:spPr/>
        <p:txBody>
          <a:bodyPr/>
          <a:lstStyle/>
          <a:p>
            <a:pPr>
              <a:defRPr/>
            </a:pPr>
            <a:fld id="{CF9A3A48-BA15-4EEF-8ED8-2A937BC23EDD}" type="slidenum">
              <a:rPr lang="en-US" smtClean="0"/>
              <a:pPr>
                <a:defRPr/>
              </a:pPr>
              <a:t>13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Greater incidence of asthma with exposure to prenatal anxiety</a:t>
            </a:r>
          </a:p>
        </p:txBody>
      </p:sp>
      <p:sp>
        <p:nvSpPr>
          <p:cNvPr id="4" name="Slide Number Placeholder 3"/>
          <p:cNvSpPr>
            <a:spLocks noGrp="1"/>
          </p:cNvSpPr>
          <p:nvPr>
            <p:ph type="sldNum" sz="quarter" idx="5"/>
          </p:nvPr>
        </p:nvSpPr>
        <p:spPr/>
        <p:txBody>
          <a:bodyPr/>
          <a:lstStyle/>
          <a:p>
            <a:pPr>
              <a:defRPr/>
            </a:pPr>
            <a:fld id="{2D98149F-053B-4E67-BF84-039E779FC299}" type="slidenum">
              <a:rPr lang="en-US" smtClean="0"/>
              <a:pPr>
                <a:defRPr/>
              </a:pPr>
              <a:t>14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Probably different critical time periods– e.g. schizophrenia risk associated with severe stress in the first trimester</a:t>
            </a:r>
          </a:p>
        </p:txBody>
      </p:sp>
      <p:sp>
        <p:nvSpPr>
          <p:cNvPr id="4" name="Slide Number Placeholder 3"/>
          <p:cNvSpPr>
            <a:spLocks noGrp="1"/>
          </p:cNvSpPr>
          <p:nvPr>
            <p:ph type="sldNum" sz="quarter" idx="5"/>
          </p:nvPr>
        </p:nvSpPr>
        <p:spPr/>
        <p:txBody>
          <a:bodyPr/>
          <a:lstStyle/>
          <a:p>
            <a:pPr>
              <a:defRPr/>
            </a:pPr>
            <a:fld id="{6B0FB847-199C-415D-B209-1E4647D1C8A1}" type="slidenum">
              <a:rPr lang="en-US" smtClean="0"/>
              <a:pPr>
                <a:defRPr/>
              </a:pPr>
              <a:t>15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Heightened heart rates in reaction to stimulus; with MDD</a:t>
            </a:r>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0ACFB5-27B7-4505-AB09-5908890610D0}" type="slidenum">
              <a:rPr lang="en-US" smtClean="0"/>
              <a:pPr fontAlgn="base">
                <a:spcBef>
                  <a:spcPct val="0"/>
                </a:spcBef>
                <a:spcAft>
                  <a:spcPct val="0"/>
                </a:spcAft>
                <a:defRPr/>
              </a:pPr>
              <a:t>16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Depression during pregnancy is the most robust predictor of </a:t>
            </a:r>
            <a:r>
              <a:rPr lang="en-US" smtClean="0"/>
              <a:t>postpartum depression</a:t>
            </a:r>
            <a:endParaRPr lang="en-US"/>
          </a:p>
        </p:txBody>
      </p:sp>
      <p:sp>
        <p:nvSpPr>
          <p:cNvPr id="4" name="Slide Number Placeholder 3"/>
          <p:cNvSpPr>
            <a:spLocks noGrp="1"/>
          </p:cNvSpPr>
          <p:nvPr>
            <p:ph type="sldNum" sz="quarter" idx="10"/>
          </p:nvPr>
        </p:nvSpPr>
        <p:spPr/>
        <p:txBody>
          <a:bodyPr/>
          <a:lstStyle/>
          <a:p>
            <a:pPr>
              <a:defRPr/>
            </a:pPr>
            <a:fld id="{5276BBE2-B85E-4A8A-A452-C376841895A8}" type="slidenum">
              <a:rPr lang="en-US" smtClean="0"/>
              <a:pPr>
                <a:defRPr/>
              </a:pPr>
              <a:t>17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Effects of prenatal anxiety can be mitigated by partner support</a:t>
            </a:r>
          </a:p>
        </p:txBody>
      </p:sp>
      <p:sp>
        <p:nvSpPr>
          <p:cNvPr id="4" name="Slide Number Placeholder 3"/>
          <p:cNvSpPr>
            <a:spLocks noGrp="1"/>
          </p:cNvSpPr>
          <p:nvPr>
            <p:ph type="sldNum" sz="quarter" idx="5"/>
          </p:nvPr>
        </p:nvSpPr>
        <p:spPr/>
        <p:txBody>
          <a:bodyPr/>
          <a:lstStyle/>
          <a:p>
            <a:pPr>
              <a:defRPr/>
            </a:pPr>
            <a:fld id="{82612BE0-71A5-46C3-B39E-DC469782B731}" type="slidenum">
              <a:rPr lang="en-US" smtClean="0"/>
              <a:pPr>
                <a:defRPr/>
              </a:pPr>
              <a:t>18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2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7A765E4-26AA-4EDF-914B-837BEEFD5EFE}" type="datetimeFigureOut">
              <a:rPr lang="en-US"/>
              <a:pPr>
                <a:defRPr/>
              </a:pPr>
              <a:t>5/5/2011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3FCE4A-A36D-4F4A-8F9D-C3B1BA51B3D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20F30F-75D9-44FD-9029-E7905B19C954}" type="datetimeFigureOut">
              <a:rPr lang="en-US"/>
              <a:pPr>
                <a:defRPr/>
              </a:pPr>
              <a:t>5/5/2011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F99E9E-C362-4E9B-803D-DF2614397BB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0CA6C7-9DDC-43F1-BD4E-1A6A62D9162D}" type="datetimeFigureOut">
              <a:rPr lang="en-US"/>
              <a:pPr>
                <a:defRPr/>
              </a:pPr>
              <a:t>5/5/2011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183357-54DB-49B8-A7EE-DF1FE3968FB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E3540A-CAC2-448A-A601-D7FD4A43E979}" type="datetimeFigureOut">
              <a:rPr lang="en-US"/>
              <a:pPr>
                <a:defRPr/>
              </a:pPr>
              <a:t>5/5/2011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843DAA-46A5-466E-86FF-BD9A2394BF3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E8E4A91-878D-4B02-AAC2-3E630D371E6A}" type="datetimeFigureOut">
              <a:rPr lang="en-US"/>
              <a:pPr>
                <a:defRPr/>
              </a:pPr>
              <a:t>5/5/2011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B7D618-3B3C-4A40-AA6E-64D551DC5FF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95DB1AB-17EF-42DA-8D29-47AA9EF73EDC}" type="datetimeFigureOut">
              <a:rPr lang="en-US"/>
              <a:pPr>
                <a:defRPr/>
              </a:pPr>
              <a:t>5/5/2011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A9DFBCA-16F5-43DE-A234-1D614AB2A93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35C6A53-3D63-4C2E-AEF5-B8C03FF8C653}" type="datetimeFigureOut">
              <a:rPr lang="en-US"/>
              <a:pPr>
                <a:defRPr/>
              </a:pPr>
              <a:t>5/5/2011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DC64717-86C8-4AED-8103-920ADB5FAD5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D4A5763-0843-48CC-9A64-F35C73622B22}" type="datetimeFigureOut">
              <a:rPr lang="en-US"/>
              <a:pPr>
                <a:defRPr/>
              </a:pPr>
              <a:t>5/5/2011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32DD568-1715-42DE-878C-8C0B3931B6D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E2F1420-CFF9-4870-903E-319E69DFB407}" type="datetimeFigureOut">
              <a:rPr lang="en-US"/>
              <a:pPr>
                <a:defRPr/>
              </a:pPr>
              <a:t>5/5/2011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97E72F3-04F8-4169-A8D6-704C282E9C7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42ADCFE-67C3-437D-9FE5-A8704E9CF4FC}" type="datetimeFigureOut">
              <a:rPr lang="en-US"/>
              <a:pPr>
                <a:defRPr/>
              </a:pPr>
              <a:t>5/5/2011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0DC21-DBB3-43C0-99AA-23A31061CD9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E7F4D1D-DA07-4FF6-8934-87B7BA84C7EA}" type="datetimeFigureOut">
              <a:rPr lang="en-US"/>
              <a:pPr>
                <a:defRPr/>
              </a:pPr>
              <a:t>5/5/2011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F8F854-2086-49C8-86E5-F6890AEED91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76548"/>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BF4FE0E-EE54-4FC1-9500-FC8DE5950D52}" type="datetimeFigureOut">
              <a:rPr lang="en-US"/>
              <a:pPr>
                <a:defRPr/>
              </a:pPr>
              <a:t>5/5/2011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F2EDC96-3B2D-4BB3-885E-C5F4EAEB498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762000" y="457200"/>
            <a:ext cx="7772400" cy="1470025"/>
          </a:xfrm>
        </p:spPr>
        <p:txBody>
          <a:bodyPr/>
          <a:lstStyle/>
          <a:p>
            <a:pPr eaLnBrk="1" hangingPunct="1"/>
            <a:r>
              <a:rPr lang="en-US" b="1" smtClean="0">
                <a:solidFill>
                  <a:schemeClr val="bg1"/>
                </a:solidFill>
              </a:rPr>
              <a:t>Childbearing, Psychiatric Illness and Maternal Infant Health</a:t>
            </a:r>
          </a:p>
        </p:txBody>
      </p:sp>
      <p:sp>
        <p:nvSpPr>
          <p:cNvPr id="2051" name="Subtitle 2"/>
          <p:cNvSpPr>
            <a:spLocks noGrp="1"/>
          </p:cNvSpPr>
          <p:nvPr>
            <p:ph type="subTitle" idx="1"/>
          </p:nvPr>
        </p:nvSpPr>
        <p:spPr>
          <a:xfrm>
            <a:off x="1447800" y="2286000"/>
            <a:ext cx="6705600" cy="4038600"/>
          </a:xfrm>
        </p:spPr>
        <p:txBody>
          <a:bodyPr/>
          <a:lstStyle/>
          <a:p>
            <a:pPr algn="r" eaLnBrk="1" hangingPunct="1"/>
            <a:endParaRPr lang="en-US" sz="4400" b="1" smtClean="0">
              <a:solidFill>
                <a:schemeClr val="bg1"/>
              </a:solidFill>
            </a:endParaRPr>
          </a:p>
          <a:p>
            <a:pPr algn="r" eaLnBrk="1" hangingPunct="1"/>
            <a:r>
              <a:rPr lang="en-US" sz="4400" b="1" smtClean="0">
                <a:solidFill>
                  <a:schemeClr val="bg1"/>
                </a:solidFill>
              </a:rPr>
              <a:t>An Update   </a:t>
            </a:r>
          </a:p>
          <a:p>
            <a:pPr algn="r" eaLnBrk="1" hangingPunct="1"/>
            <a:r>
              <a:rPr lang="en-US" sz="4400" b="1" smtClean="0">
                <a:solidFill>
                  <a:schemeClr val="bg1"/>
                </a:solidFill>
              </a:rPr>
              <a:t>for Clinicians</a:t>
            </a:r>
          </a:p>
          <a:p>
            <a:pPr algn="r" eaLnBrk="1" hangingPunct="1"/>
            <a:endParaRPr lang="en-US" sz="4400" b="1" smtClean="0">
              <a:solidFill>
                <a:schemeClr val="bg1"/>
              </a:solidFill>
            </a:endParaRPr>
          </a:p>
          <a:p>
            <a:pPr algn="r" eaLnBrk="1" hangingPunct="1"/>
            <a:r>
              <a:rPr lang="en-US" b="1" smtClean="0">
                <a:solidFill>
                  <a:schemeClr val="bg1"/>
                </a:solidFill>
              </a:rPr>
              <a:t>P. Lynn Ouellette MD</a:t>
            </a:r>
            <a:r>
              <a:rPr lang="en-US" sz="4400" b="1" smtClean="0">
                <a:solidFill>
                  <a:schemeClr val="bg1"/>
                </a:solidFill>
              </a:rPr>
              <a:t> </a:t>
            </a:r>
          </a:p>
        </p:txBody>
      </p:sp>
      <p:pic>
        <p:nvPicPr>
          <p:cNvPr id="1026" name="Picture 2" descr="C:\Users\Lynn\AppData\Local\Microsoft\Windows\Temporary Internet Files\Content.IE5\WI3U3BW5\MP900409361[1].jpg"/>
          <p:cNvPicPr>
            <a:picLocks noChangeAspect="1" noChangeArrowheads="1"/>
          </p:cNvPicPr>
          <p:nvPr/>
        </p:nvPicPr>
        <p:blipFill>
          <a:blip r:embed="rId2" cstate="print"/>
          <a:srcRect/>
          <a:stretch>
            <a:fillRect/>
          </a:stretch>
        </p:blipFill>
        <p:spPr bwMode="auto">
          <a:xfrm>
            <a:off x="1066800" y="2286000"/>
            <a:ext cx="2286000" cy="3427413"/>
          </a:xfrm>
          <a:prstGeom prst="rect">
            <a:avLst/>
          </a:prstGeom>
          <a:ln w="6350" cap="sq">
            <a:solidFill>
              <a:schemeClr val="accent3">
                <a:lumMod val="20000"/>
                <a:lumOff val="80000"/>
              </a:schemeClr>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z="3200" b="1" dirty="0" smtClean="0">
                <a:solidFill>
                  <a:schemeClr val="bg1"/>
                </a:solidFill>
              </a:rPr>
              <a:t>Effects of Maternal Anxiety, Stress, and Depression</a:t>
            </a:r>
          </a:p>
        </p:txBody>
      </p:sp>
      <p:sp>
        <p:nvSpPr>
          <p:cNvPr id="11267" name="Content Placeholder 2"/>
          <p:cNvSpPr>
            <a:spLocks noGrp="1"/>
          </p:cNvSpPr>
          <p:nvPr>
            <p:ph idx="1"/>
          </p:nvPr>
        </p:nvSpPr>
        <p:spPr>
          <a:xfrm>
            <a:off x="457200" y="1371600"/>
            <a:ext cx="8229600" cy="4754563"/>
          </a:xfrm>
        </p:spPr>
        <p:txBody>
          <a:bodyPr/>
          <a:lstStyle/>
          <a:p>
            <a:pPr eaLnBrk="1" hangingPunct="1">
              <a:buFont typeface="Arial" charset="0"/>
              <a:buNone/>
            </a:pPr>
            <a:r>
              <a:rPr lang="en-US" b="1" dirty="0" smtClean="0">
                <a:solidFill>
                  <a:schemeClr val="bg1"/>
                </a:solidFill>
              </a:rPr>
              <a:t>Solid evidence indicates exposure to antenatal</a:t>
            </a:r>
          </a:p>
          <a:p>
            <a:pPr eaLnBrk="1" hangingPunct="1">
              <a:buFont typeface="Arial" charset="0"/>
              <a:buNone/>
            </a:pPr>
            <a:r>
              <a:rPr lang="en-US" b="1" dirty="0" smtClean="0">
                <a:solidFill>
                  <a:schemeClr val="bg1"/>
                </a:solidFill>
              </a:rPr>
              <a:t>stress or anxiety predisposes infants/children to:</a:t>
            </a:r>
          </a:p>
          <a:p>
            <a:pPr eaLnBrk="1" hangingPunct="1">
              <a:buFont typeface="Arial" charset="0"/>
              <a:buNone/>
            </a:pPr>
            <a:r>
              <a:rPr lang="en-US" b="1" dirty="0" smtClean="0">
                <a:solidFill>
                  <a:schemeClr val="bg1"/>
                </a:solidFill>
              </a:rPr>
              <a:t>	LBW, PTB, IUGR (being born small or early)</a:t>
            </a:r>
          </a:p>
          <a:p>
            <a:pPr eaLnBrk="1" hangingPunct="1">
              <a:buFont typeface="Arial" charset="0"/>
              <a:buNone/>
            </a:pPr>
            <a:r>
              <a:rPr lang="en-US" b="1" dirty="0" smtClean="0">
                <a:solidFill>
                  <a:schemeClr val="bg1"/>
                </a:solidFill>
              </a:rPr>
              <a:t>	ADHD</a:t>
            </a:r>
          </a:p>
          <a:p>
            <a:pPr eaLnBrk="1" hangingPunct="1">
              <a:buFont typeface="Arial" charset="0"/>
              <a:buNone/>
            </a:pPr>
            <a:r>
              <a:rPr lang="en-US" b="1" dirty="0" smtClean="0">
                <a:solidFill>
                  <a:schemeClr val="bg1"/>
                </a:solidFill>
              </a:rPr>
              <a:t>	developmental/cognitive/language delays</a:t>
            </a:r>
          </a:p>
          <a:p>
            <a:pPr eaLnBrk="1" hangingPunct="1">
              <a:buFont typeface="Arial" charset="0"/>
              <a:buNone/>
            </a:pPr>
            <a:r>
              <a:rPr lang="en-US" b="1" dirty="0" smtClean="0">
                <a:solidFill>
                  <a:schemeClr val="bg1"/>
                </a:solidFill>
              </a:rPr>
              <a:t>	anxiety/depression</a:t>
            </a:r>
          </a:p>
          <a:p>
            <a:pPr eaLnBrk="1" hangingPunct="1">
              <a:buFont typeface="Arial" charset="0"/>
              <a:buNone/>
            </a:pPr>
            <a:r>
              <a:rPr lang="en-US" b="1" dirty="0" smtClean="0">
                <a:solidFill>
                  <a:schemeClr val="bg1"/>
                </a:solidFill>
              </a:rPr>
              <a:t>	behavioral/emotional problems </a:t>
            </a:r>
          </a:p>
          <a:p>
            <a:pPr eaLnBrk="1" hangingPunct="1">
              <a:buFont typeface="Arial" charset="0"/>
              <a:buNone/>
            </a:pPr>
            <a:r>
              <a:rPr lang="en-US" b="1" dirty="0" smtClean="0">
                <a:solidFill>
                  <a:schemeClr val="bg1"/>
                </a:solidFill>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solidFill>
                  <a:schemeClr val="bg1"/>
                </a:solidFill>
              </a:rPr>
              <a:t>Effects of Maternal Anxiety, Stress, and Depression</a:t>
            </a:r>
            <a:endParaRPr lang="en-US" dirty="0"/>
          </a:p>
        </p:txBody>
      </p:sp>
      <p:sp>
        <p:nvSpPr>
          <p:cNvPr id="12291" name="Content Placeholder 2"/>
          <p:cNvSpPr>
            <a:spLocks noGrp="1"/>
          </p:cNvSpPr>
          <p:nvPr>
            <p:ph idx="1"/>
          </p:nvPr>
        </p:nvSpPr>
        <p:spPr>
          <a:xfrm>
            <a:off x="533400" y="1905000"/>
            <a:ext cx="8153400" cy="4221163"/>
          </a:xfrm>
        </p:spPr>
        <p:txBody>
          <a:bodyPr/>
          <a:lstStyle/>
          <a:p>
            <a:pPr eaLnBrk="1" hangingPunct="1">
              <a:buFont typeface="Arial" charset="0"/>
              <a:buNone/>
            </a:pPr>
            <a:r>
              <a:rPr lang="en-US" b="1" smtClean="0">
                <a:solidFill>
                  <a:schemeClr val="bg1"/>
                </a:solidFill>
              </a:rPr>
              <a:t>Studies have been done using a wide range of measures:</a:t>
            </a:r>
          </a:p>
          <a:p>
            <a:pPr eaLnBrk="1" hangingPunct="1"/>
            <a:r>
              <a:rPr lang="en-US" b="1" smtClean="0">
                <a:solidFill>
                  <a:schemeClr val="bg1"/>
                </a:solidFill>
              </a:rPr>
              <a:t>Fetal stress assessments</a:t>
            </a:r>
          </a:p>
          <a:p>
            <a:pPr eaLnBrk="1" hangingPunct="1"/>
            <a:r>
              <a:rPr lang="en-US" b="1" smtClean="0">
                <a:solidFill>
                  <a:schemeClr val="bg1"/>
                </a:solidFill>
              </a:rPr>
              <a:t>Developmental scales</a:t>
            </a:r>
          </a:p>
          <a:p>
            <a:pPr eaLnBrk="1" hangingPunct="1"/>
            <a:r>
              <a:rPr lang="en-US" b="1" smtClean="0">
                <a:solidFill>
                  <a:schemeClr val="bg1"/>
                </a:solidFill>
              </a:rPr>
              <a:t>Cognitive scales</a:t>
            </a:r>
          </a:p>
          <a:p>
            <a:pPr eaLnBrk="1" hangingPunct="1"/>
            <a:r>
              <a:rPr lang="en-US" b="1" smtClean="0">
                <a:solidFill>
                  <a:schemeClr val="bg1"/>
                </a:solidFill>
              </a:rPr>
              <a:t>Behavioral scales</a:t>
            </a:r>
          </a:p>
          <a:p>
            <a:pPr eaLnBrk="1" hangingPunct="1"/>
            <a:r>
              <a:rPr lang="en-US" b="1" smtClean="0">
                <a:solidFill>
                  <a:schemeClr val="bg1"/>
                </a:solidFill>
              </a:rPr>
              <a:t>EEGs—right frontal asymmetry </a:t>
            </a:r>
          </a:p>
          <a:p>
            <a:pPr eaLnBrk="1" hangingPunct="1"/>
            <a:endParaRPr lang="en-US" b="1" smtClean="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solidFill>
                  <a:schemeClr val="bg1"/>
                </a:solidFill>
              </a:rPr>
              <a:t>Effects of Maternal Anxiety, Stress, and Depression</a:t>
            </a:r>
            <a:endParaRPr lang="en-US" dirty="0"/>
          </a:p>
        </p:txBody>
      </p:sp>
      <p:sp>
        <p:nvSpPr>
          <p:cNvPr id="13315" name="Content Placeholder 2"/>
          <p:cNvSpPr>
            <a:spLocks noGrp="1"/>
          </p:cNvSpPr>
          <p:nvPr>
            <p:ph idx="1"/>
          </p:nvPr>
        </p:nvSpPr>
        <p:spPr/>
        <p:txBody>
          <a:bodyPr/>
          <a:lstStyle/>
          <a:p>
            <a:pPr eaLnBrk="1" hangingPunct="1"/>
            <a:r>
              <a:rPr lang="en-US" b="1" dirty="0" smtClean="0">
                <a:solidFill>
                  <a:schemeClr val="bg1"/>
                </a:solidFill>
              </a:rPr>
              <a:t>Altered lateralization/mixed handedness</a:t>
            </a:r>
          </a:p>
          <a:p>
            <a:pPr eaLnBrk="1" hangingPunct="1"/>
            <a:r>
              <a:rPr lang="en-US" b="1" dirty="0" smtClean="0">
                <a:solidFill>
                  <a:schemeClr val="bg1"/>
                </a:solidFill>
              </a:rPr>
              <a:t>Brain scanning– changes in brain morphology </a:t>
            </a:r>
            <a:r>
              <a:rPr lang="en-US" sz="2400" b="1" dirty="0" smtClean="0">
                <a:solidFill>
                  <a:schemeClr val="bg1"/>
                </a:solidFill>
              </a:rPr>
              <a:t>(prefrontal, lateral temporal, </a:t>
            </a:r>
            <a:r>
              <a:rPr lang="en-US" sz="2400" b="1" dirty="0" err="1" smtClean="0">
                <a:solidFill>
                  <a:schemeClr val="bg1"/>
                </a:solidFill>
              </a:rPr>
              <a:t>premotor</a:t>
            </a:r>
            <a:r>
              <a:rPr lang="en-US" sz="2400" b="1" dirty="0" smtClean="0">
                <a:solidFill>
                  <a:schemeClr val="bg1"/>
                </a:solidFill>
              </a:rPr>
              <a:t> cortex, medial temporal lobe, cerebellum– areas responsible for cognition, social and emotional processing, auditory language processing)</a:t>
            </a:r>
          </a:p>
          <a:p>
            <a:pPr eaLnBrk="1" hangingPunct="1">
              <a:buFont typeface="Arial" charset="0"/>
              <a:buNone/>
            </a:pPr>
            <a:r>
              <a:rPr lang="en-US" b="1" dirty="0" smtClean="0">
                <a:solidFill>
                  <a:schemeClr val="bg1"/>
                </a:solidFill>
              </a:rPr>
              <a:t>Some studies suggest that anxiety may play a more powerful role than depression in the antenatal period while other studies dispute this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b="1" smtClean="0">
                <a:solidFill>
                  <a:schemeClr val="bg1"/>
                </a:solidFill>
              </a:rPr>
              <a:t>What is the mechanism?</a:t>
            </a:r>
          </a:p>
        </p:txBody>
      </p:sp>
      <p:sp>
        <p:nvSpPr>
          <p:cNvPr id="3" name="Content Placeholder 2"/>
          <p:cNvSpPr>
            <a:spLocks noGrp="1"/>
          </p:cNvSpPr>
          <p:nvPr>
            <p:ph idx="1"/>
          </p:nvPr>
        </p:nvSpPr>
        <p:spPr>
          <a:xfrm>
            <a:off x="457200" y="1371600"/>
            <a:ext cx="8229600" cy="4754563"/>
          </a:xfrm>
        </p:spPr>
        <p:txBody>
          <a:bodyPr rtlCol="0">
            <a:normAutofit fontScale="92500" lnSpcReduction="10000"/>
          </a:bodyPr>
          <a:lstStyle/>
          <a:p>
            <a:pPr eaLnBrk="1" fontAlgn="auto" hangingPunct="1">
              <a:spcAft>
                <a:spcPts val="0"/>
              </a:spcAft>
              <a:buFont typeface="Arial" pitchFamily="34" charset="0"/>
              <a:buChar char="•"/>
              <a:defRPr/>
            </a:pPr>
            <a:r>
              <a:rPr lang="en-US" b="1" dirty="0" smtClean="0">
                <a:solidFill>
                  <a:schemeClr val="bg1"/>
                </a:solidFill>
              </a:rPr>
              <a:t>Not completely clear……</a:t>
            </a:r>
          </a:p>
          <a:p>
            <a:pPr eaLnBrk="1" fontAlgn="auto" hangingPunct="1">
              <a:spcAft>
                <a:spcPts val="0"/>
              </a:spcAft>
              <a:buFont typeface="Arial" pitchFamily="34" charset="0"/>
              <a:buChar char="•"/>
              <a:defRPr/>
            </a:pPr>
            <a:r>
              <a:rPr lang="en-US" b="1" dirty="0" smtClean="0">
                <a:solidFill>
                  <a:schemeClr val="bg1"/>
                </a:solidFill>
              </a:rPr>
              <a:t>Stress, anxiety and depression cause increased maternal catecholamines, glucocortiocoids, proinflammatory cytotokines</a:t>
            </a:r>
          </a:p>
          <a:p>
            <a:pPr eaLnBrk="1" fontAlgn="auto" hangingPunct="1">
              <a:spcAft>
                <a:spcPts val="0"/>
              </a:spcAft>
              <a:buFont typeface="Arial" pitchFamily="34" charset="0"/>
              <a:buChar char="•"/>
              <a:defRPr/>
            </a:pPr>
            <a:r>
              <a:rPr lang="en-US" b="1" dirty="0" smtClean="0">
                <a:solidFill>
                  <a:schemeClr val="bg1"/>
                </a:solidFill>
              </a:rPr>
              <a:t>Cortisol passes through the placenta and appears to play a role in programming the fetal HPA axis and to be subject to genetic and epigenetic  modification—”Fetal Programming”</a:t>
            </a:r>
          </a:p>
          <a:p>
            <a:pPr eaLnBrk="1" fontAlgn="auto" hangingPunct="1">
              <a:spcAft>
                <a:spcPts val="0"/>
              </a:spcAft>
              <a:buFont typeface="Arial" pitchFamily="34" charset="0"/>
              <a:buChar char="•"/>
              <a:defRPr/>
            </a:pPr>
            <a:r>
              <a:rPr lang="en-US" b="1" dirty="0" smtClean="0">
                <a:solidFill>
                  <a:schemeClr val="bg1"/>
                </a:solidFill>
              </a:rPr>
              <a:t>Catecholamines play a role in vasoconstriction and diminishing blood flow to the fetus </a:t>
            </a:r>
          </a:p>
          <a:p>
            <a:pPr eaLnBrk="1" fontAlgn="auto" hangingPunct="1">
              <a:spcAft>
                <a:spcPts val="0"/>
              </a:spcAft>
              <a:buFont typeface="Arial" pitchFamily="34" charset="0"/>
              <a:buChar char="•"/>
              <a:defRPr/>
            </a:pPr>
            <a:endParaRPr lang="en-US" b="1"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944562"/>
          </a:xfrm>
        </p:spPr>
        <p:txBody>
          <a:bodyPr/>
          <a:lstStyle/>
          <a:p>
            <a:pPr eaLnBrk="1" hangingPunct="1"/>
            <a:r>
              <a:rPr lang="en-US" b="1" smtClean="0">
                <a:solidFill>
                  <a:schemeClr val="bg1"/>
                </a:solidFill>
              </a:rPr>
              <a:t>ALSPAC* Study</a:t>
            </a:r>
          </a:p>
        </p:txBody>
      </p:sp>
      <p:sp>
        <p:nvSpPr>
          <p:cNvPr id="15363" name="Content Placeholder 2"/>
          <p:cNvSpPr>
            <a:spLocks noGrp="1"/>
          </p:cNvSpPr>
          <p:nvPr>
            <p:ph idx="1"/>
          </p:nvPr>
        </p:nvSpPr>
        <p:spPr>
          <a:xfrm>
            <a:off x="228600" y="1600200"/>
            <a:ext cx="8686800" cy="4800600"/>
          </a:xfrm>
        </p:spPr>
        <p:txBody>
          <a:bodyPr/>
          <a:lstStyle/>
          <a:p>
            <a:pPr eaLnBrk="1" hangingPunct="1"/>
            <a:r>
              <a:rPr lang="en-US" b="1" smtClean="0">
                <a:solidFill>
                  <a:schemeClr val="bg1"/>
                </a:solidFill>
              </a:rPr>
              <a:t>Increased conduct, emotional, ADHD associated with prenatal maternal anxiety</a:t>
            </a:r>
          </a:p>
          <a:p>
            <a:pPr eaLnBrk="1" hangingPunct="1"/>
            <a:r>
              <a:rPr lang="en-US" b="1" smtClean="0">
                <a:solidFill>
                  <a:schemeClr val="bg1"/>
                </a:solidFill>
              </a:rPr>
              <a:t>Conduct problems and ADHD were higher in boys; emotional problems higher in girls</a:t>
            </a:r>
          </a:p>
          <a:p>
            <a:pPr eaLnBrk="1" hangingPunct="1"/>
            <a:r>
              <a:rPr lang="en-US" b="1" smtClean="0">
                <a:solidFill>
                  <a:schemeClr val="bg1"/>
                </a:solidFill>
              </a:rPr>
              <a:t>Problems were persistent at age 13 (followed to this age so far)</a:t>
            </a:r>
          </a:p>
          <a:p>
            <a:pPr eaLnBrk="1" hangingPunct="1"/>
            <a:r>
              <a:rPr lang="en-US" b="1" smtClean="0">
                <a:solidFill>
                  <a:schemeClr val="bg1"/>
                </a:solidFill>
              </a:rPr>
              <a:t>Independent of postnatal maternal mood</a:t>
            </a:r>
          </a:p>
          <a:p>
            <a:pPr eaLnBrk="1" hangingPunct="1"/>
            <a:r>
              <a:rPr lang="en-US" b="1" smtClean="0">
                <a:solidFill>
                  <a:schemeClr val="bg1"/>
                </a:solidFill>
              </a:rPr>
              <a:t>Salivary cortisol levels demonstrated dysfunction in the normal diurnal variation</a:t>
            </a:r>
          </a:p>
          <a:p>
            <a:pPr eaLnBrk="1" hangingPunct="1">
              <a:buFont typeface="Arial" charset="0"/>
              <a:buNone/>
            </a:pPr>
            <a:r>
              <a:rPr lang="en-US" sz="1800" b="1" smtClean="0">
                <a:solidFill>
                  <a:schemeClr val="bg1"/>
                </a:solidFill>
              </a:rPr>
              <a:t>*Avon Longitudinal Study Of Parents And Children</a:t>
            </a:r>
          </a:p>
          <a:p>
            <a:pPr eaLnBrk="1" hangingPunct="1">
              <a:buFont typeface="Arial" charset="0"/>
              <a:buNone/>
            </a:pPr>
            <a:endParaRPr lang="en-US"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b="1" smtClean="0">
                <a:solidFill>
                  <a:schemeClr val="bg1"/>
                </a:solidFill>
              </a:rPr>
              <a:t>The Effects Are Long Lasting</a:t>
            </a:r>
          </a:p>
        </p:txBody>
      </p:sp>
      <p:sp>
        <p:nvSpPr>
          <p:cNvPr id="3" name="Content Placeholder 2"/>
          <p:cNvSpPr>
            <a:spLocks noGrp="1"/>
          </p:cNvSpPr>
          <p:nvPr>
            <p:ph idx="1"/>
          </p:nvPr>
        </p:nvSpPr>
        <p:spPr>
          <a:xfrm>
            <a:off x="457200" y="1371600"/>
            <a:ext cx="8382000" cy="4953000"/>
          </a:xfrm>
        </p:spPr>
        <p:txBody>
          <a:bodyPr rtlCol="0">
            <a:normAutofit fontScale="92500" lnSpcReduction="20000"/>
          </a:bodyPr>
          <a:lstStyle/>
          <a:p>
            <a:pPr eaLnBrk="1" fontAlgn="auto" hangingPunct="1">
              <a:spcAft>
                <a:spcPts val="0"/>
              </a:spcAft>
              <a:buFont typeface="Arial" pitchFamily="34" charset="0"/>
              <a:buChar char="•"/>
              <a:defRPr/>
            </a:pPr>
            <a:r>
              <a:rPr lang="en-US" b="1" dirty="0" smtClean="0">
                <a:solidFill>
                  <a:schemeClr val="bg1"/>
                </a:solidFill>
              </a:rPr>
              <a:t>The effects of fetal exposure to maternal anxiety and depression last into adulthood:</a:t>
            </a:r>
          </a:p>
          <a:p>
            <a:pPr eaLnBrk="1" fontAlgn="auto" hangingPunct="1">
              <a:spcAft>
                <a:spcPts val="0"/>
              </a:spcAft>
              <a:buFont typeface="Arial" pitchFamily="34" charset="0"/>
              <a:buChar char="•"/>
              <a:defRPr/>
            </a:pPr>
            <a:r>
              <a:rPr lang="en-US" b="1" dirty="0" smtClean="0">
                <a:solidFill>
                  <a:schemeClr val="bg1"/>
                </a:solidFill>
              </a:rPr>
              <a:t>Increased risk of psychiatric illness</a:t>
            </a:r>
          </a:p>
          <a:p>
            <a:pPr eaLnBrk="1" fontAlgn="auto" hangingPunct="1">
              <a:spcAft>
                <a:spcPts val="0"/>
              </a:spcAft>
              <a:buFont typeface="Arial" pitchFamily="34" charset="0"/>
              <a:buChar char="•"/>
              <a:defRPr/>
            </a:pPr>
            <a:r>
              <a:rPr lang="en-US" b="1" dirty="0" smtClean="0">
                <a:solidFill>
                  <a:schemeClr val="bg1"/>
                </a:solidFill>
              </a:rPr>
              <a:t>Diminished vocational capacity</a:t>
            </a:r>
          </a:p>
          <a:p>
            <a:pPr eaLnBrk="1" fontAlgn="auto" hangingPunct="1">
              <a:spcAft>
                <a:spcPts val="0"/>
              </a:spcAft>
              <a:buFont typeface="Arial" pitchFamily="34" charset="0"/>
              <a:buChar char="•"/>
              <a:defRPr/>
            </a:pPr>
            <a:r>
              <a:rPr lang="en-US" b="1" dirty="0" smtClean="0">
                <a:solidFill>
                  <a:schemeClr val="bg1"/>
                </a:solidFill>
              </a:rPr>
              <a:t>Increase risk of medical illness– HTN, Obesity, Type II Diabetes, cardiovascular disease</a:t>
            </a:r>
          </a:p>
          <a:p>
            <a:pPr lvl="1" eaLnBrk="1" fontAlgn="auto" hangingPunct="1">
              <a:spcAft>
                <a:spcPts val="0"/>
              </a:spcAft>
              <a:buFont typeface="Arial" pitchFamily="34" charset="0"/>
              <a:buChar char="–"/>
              <a:defRPr/>
            </a:pPr>
            <a:r>
              <a:rPr lang="en-US" b="1" dirty="0" smtClean="0">
                <a:solidFill>
                  <a:schemeClr val="bg1"/>
                </a:solidFill>
              </a:rPr>
              <a:t>Elevated exposure to glucorticoids in utero can permanently alter the expression of hepatic genes that regulate glucose and fat metabolism</a:t>
            </a:r>
          </a:p>
          <a:p>
            <a:pPr eaLnBrk="1" fontAlgn="auto" hangingPunct="1">
              <a:spcAft>
                <a:spcPts val="0"/>
              </a:spcAft>
              <a:buFont typeface="Arial" pitchFamily="34" charset="0"/>
              <a:buChar char="•"/>
              <a:defRPr/>
            </a:pPr>
            <a:r>
              <a:rPr lang="en-US" b="1" dirty="0" smtClean="0">
                <a:solidFill>
                  <a:schemeClr val="bg1"/>
                </a:solidFill>
              </a:rPr>
              <a:t>Exposure to antenatal maternal stress, anxiety and depression is often the earliest adverse life experience</a:t>
            </a:r>
          </a:p>
          <a:p>
            <a:pPr lvl="1" eaLnBrk="1" fontAlgn="auto" hangingPunct="1">
              <a:spcAft>
                <a:spcPts val="0"/>
              </a:spcAft>
              <a:buFont typeface="Arial" pitchFamily="34" charset="0"/>
              <a:buNone/>
              <a:defRPr/>
            </a:pPr>
            <a:endParaRPr lang="en-US" b="1" dirty="0" smtClean="0">
              <a:solidFill>
                <a:schemeClr val="bg1"/>
              </a:solidFill>
            </a:endParaRPr>
          </a:p>
          <a:p>
            <a:pPr lvl="1" eaLnBrk="1" fontAlgn="auto" hangingPunct="1">
              <a:spcAft>
                <a:spcPts val="0"/>
              </a:spcAft>
              <a:buFont typeface="Arial" pitchFamily="34" charset="0"/>
              <a:buNone/>
              <a:defRPr/>
            </a:pPr>
            <a:endParaRPr lang="en-US" b="1" dirty="0" smtClean="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b="1" smtClean="0">
                <a:solidFill>
                  <a:schemeClr val="bg1"/>
                </a:solidFill>
              </a:rPr>
              <a:t>Challenges</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b="1" dirty="0" smtClean="0">
                <a:solidFill>
                  <a:schemeClr val="bg1"/>
                </a:solidFill>
              </a:rPr>
              <a:t>Hard to study—complex interplay of neurochemical, hormonal, genetic, epigenetic,  psychosocial…. Factors</a:t>
            </a:r>
          </a:p>
          <a:p>
            <a:pPr eaLnBrk="1" fontAlgn="auto" hangingPunct="1">
              <a:spcAft>
                <a:spcPts val="0"/>
              </a:spcAft>
              <a:buFont typeface="Arial" pitchFamily="34" charset="0"/>
              <a:buChar char="•"/>
              <a:defRPr/>
            </a:pPr>
            <a:r>
              <a:rPr lang="en-US" b="1" dirty="0" smtClean="0">
                <a:solidFill>
                  <a:schemeClr val="bg1"/>
                </a:solidFill>
              </a:rPr>
              <a:t>Translating to treatment decisions</a:t>
            </a:r>
          </a:p>
          <a:p>
            <a:pPr lvl="1" eaLnBrk="1" fontAlgn="auto" hangingPunct="1">
              <a:spcAft>
                <a:spcPts val="0"/>
              </a:spcAft>
              <a:buFont typeface="Courier New" pitchFamily="49" charset="0"/>
              <a:buChar char="o"/>
              <a:defRPr/>
            </a:pPr>
            <a:r>
              <a:rPr lang="en-US" b="1" dirty="0" smtClean="0">
                <a:solidFill>
                  <a:schemeClr val="bg1"/>
                </a:solidFill>
              </a:rPr>
              <a:t>Weighing the risk and the benefits of pharmacologic treatment is not always simple</a:t>
            </a:r>
          </a:p>
          <a:p>
            <a:pPr lvl="1" eaLnBrk="1" fontAlgn="auto" hangingPunct="1">
              <a:spcAft>
                <a:spcPts val="0"/>
              </a:spcAft>
              <a:buFont typeface="Courier New" pitchFamily="49" charset="0"/>
              <a:buChar char="o"/>
              <a:defRPr/>
            </a:pPr>
            <a:r>
              <a:rPr lang="en-US" b="1" dirty="0" smtClean="0">
                <a:solidFill>
                  <a:schemeClr val="bg1"/>
                </a:solidFill>
              </a:rPr>
              <a:t>Both SSRIs and antenatal depression</a:t>
            </a:r>
          </a:p>
          <a:p>
            <a:pPr lvl="2" eaLnBrk="1" fontAlgn="auto" hangingPunct="1">
              <a:spcAft>
                <a:spcPts val="0"/>
              </a:spcAft>
              <a:buFont typeface="Arial" pitchFamily="34" charset="0"/>
              <a:buChar char="–"/>
              <a:defRPr/>
            </a:pPr>
            <a:r>
              <a:rPr lang="en-US" b="1" dirty="0" smtClean="0">
                <a:solidFill>
                  <a:schemeClr val="bg1"/>
                </a:solidFill>
              </a:rPr>
              <a:t>lead to altered less favorable stress responses in the fetus—but they have a different profile of response</a:t>
            </a:r>
          </a:p>
          <a:p>
            <a:pPr lvl="2" eaLnBrk="1" fontAlgn="auto" hangingPunct="1">
              <a:spcAft>
                <a:spcPts val="0"/>
              </a:spcAft>
              <a:buFont typeface="Arial" pitchFamily="34" charset="0"/>
              <a:buChar char="–"/>
              <a:defRPr/>
            </a:pPr>
            <a:r>
              <a:rPr lang="en-US" b="1" dirty="0" smtClean="0">
                <a:solidFill>
                  <a:schemeClr val="bg1"/>
                </a:solidFill>
              </a:rPr>
              <a:t>are associated with increased spontaneous abortion</a:t>
            </a:r>
          </a:p>
          <a:p>
            <a:pPr lvl="2" eaLnBrk="1" fontAlgn="auto" hangingPunct="1">
              <a:spcAft>
                <a:spcPts val="0"/>
              </a:spcAft>
              <a:buFont typeface="Arial" pitchFamily="34" charset="0"/>
              <a:buChar char="–"/>
              <a:defRPr/>
            </a:pPr>
            <a:r>
              <a:rPr lang="en-US" b="1" dirty="0" smtClean="0">
                <a:solidFill>
                  <a:schemeClr val="bg1"/>
                </a:solidFill>
              </a:rPr>
              <a:t>are associated with preterm delivery</a:t>
            </a:r>
          </a:p>
          <a:p>
            <a:pPr lvl="1" eaLnBrk="1" fontAlgn="auto" hangingPunct="1">
              <a:spcAft>
                <a:spcPts val="0"/>
              </a:spcAft>
              <a:buFont typeface="Arial" pitchFamily="34" charset="0"/>
              <a:buNone/>
              <a:defRPr/>
            </a:pPr>
            <a:endParaRPr lang="en-US" b="1" dirty="0" smtClean="0">
              <a:solidFill>
                <a:schemeClr val="bg1"/>
              </a:solidFill>
            </a:endParaRPr>
          </a:p>
          <a:p>
            <a:pPr lvl="1" eaLnBrk="1" fontAlgn="auto" hangingPunct="1">
              <a:spcAft>
                <a:spcPts val="0"/>
              </a:spcAft>
              <a:buFont typeface="Arial" pitchFamily="34" charset="0"/>
              <a:buNone/>
              <a:defRPr/>
            </a:pPr>
            <a:endParaRPr lang="en-US" b="1" dirty="0" smtClean="0">
              <a:solidFill>
                <a:schemeClr val="bg1"/>
              </a:solidFill>
            </a:endParaRPr>
          </a:p>
          <a:p>
            <a:pPr eaLnBrk="1" fontAlgn="auto" hangingPunct="1">
              <a:spcAft>
                <a:spcPts val="0"/>
              </a:spcAft>
              <a:buFont typeface="Arial" pitchFamily="34" charset="0"/>
              <a:buNone/>
              <a:defRPr/>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b="1" smtClean="0">
                <a:solidFill>
                  <a:schemeClr val="bg1"/>
                </a:solidFill>
              </a:rPr>
              <a:t>Antenatal Screening</a:t>
            </a:r>
          </a:p>
        </p:txBody>
      </p:sp>
      <p:sp>
        <p:nvSpPr>
          <p:cNvPr id="18435" name="Content Placeholder 2"/>
          <p:cNvSpPr>
            <a:spLocks noGrp="1"/>
          </p:cNvSpPr>
          <p:nvPr>
            <p:ph idx="1"/>
          </p:nvPr>
        </p:nvSpPr>
        <p:spPr/>
        <p:txBody>
          <a:bodyPr/>
          <a:lstStyle/>
          <a:p>
            <a:pPr algn="ctr" eaLnBrk="1" hangingPunct="1">
              <a:buFont typeface="Arial" charset="0"/>
              <a:buNone/>
            </a:pPr>
            <a:endParaRPr lang="en-US" b="1" smtClean="0">
              <a:solidFill>
                <a:schemeClr val="bg1"/>
              </a:solidFill>
            </a:endParaRPr>
          </a:p>
          <a:p>
            <a:pPr algn="ctr" eaLnBrk="1" hangingPunct="1">
              <a:buFont typeface="Arial" charset="0"/>
              <a:buNone/>
            </a:pPr>
            <a:r>
              <a:rPr lang="en-US" b="1" smtClean="0">
                <a:solidFill>
                  <a:schemeClr val="bg1"/>
                </a:solidFill>
              </a:rPr>
              <a:t>Routine antenatal screening for maternal depression and anxiety with appropriate intervention would be an extremely effective early intervention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04800"/>
            <a:ext cx="8229600" cy="6172200"/>
          </a:xfrm>
        </p:spPr>
        <p:txBody>
          <a:bodyPr rtlCol="0">
            <a:normAutofit fontScale="77500" lnSpcReduction="20000"/>
          </a:bodyPr>
          <a:lstStyle/>
          <a:p>
            <a:pPr algn="ctr" eaLnBrk="1" fontAlgn="auto" hangingPunct="1">
              <a:spcAft>
                <a:spcPts val="0"/>
              </a:spcAft>
              <a:buFont typeface="Arial" pitchFamily="34" charset="0"/>
              <a:buNone/>
              <a:defRPr/>
            </a:pPr>
            <a:r>
              <a:rPr lang="en-US" sz="4600" b="1" dirty="0" smtClean="0">
                <a:solidFill>
                  <a:schemeClr val="bg1"/>
                </a:solidFill>
              </a:rPr>
              <a:t>Postpartum Intervention and Reversibility?</a:t>
            </a:r>
          </a:p>
          <a:p>
            <a:pPr algn="ctr" eaLnBrk="1" fontAlgn="auto" hangingPunct="1">
              <a:spcAft>
                <a:spcPts val="0"/>
              </a:spcAft>
              <a:buFont typeface="Arial" pitchFamily="34" charset="0"/>
              <a:buNone/>
              <a:defRPr/>
            </a:pPr>
            <a:endParaRPr lang="en-US" sz="4600" b="1" dirty="0" smtClean="0">
              <a:solidFill>
                <a:schemeClr val="bg1"/>
              </a:solidFill>
            </a:endParaRPr>
          </a:p>
          <a:p>
            <a:pPr eaLnBrk="1" fontAlgn="auto" hangingPunct="1">
              <a:spcAft>
                <a:spcPts val="0"/>
              </a:spcAft>
              <a:buFont typeface="Arial" pitchFamily="34" charset="0"/>
              <a:buChar char="•"/>
              <a:defRPr/>
            </a:pPr>
            <a:r>
              <a:rPr lang="en-US" sz="4100" b="1" dirty="0" smtClean="0">
                <a:solidFill>
                  <a:schemeClr val="bg1"/>
                </a:solidFill>
              </a:rPr>
              <a:t>Outcomes associated with exposure to maternal anxiety and depression can be strongly influenced by the postnatal environment.</a:t>
            </a:r>
          </a:p>
          <a:p>
            <a:pPr eaLnBrk="1" fontAlgn="auto" hangingPunct="1">
              <a:spcAft>
                <a:spcPts val="0"/>
              </a:spcAft>
              <a:buFont typeface="Arial" pitchFamily="34" charset="0"/>
              <a:buChar char="•"/>
              <a:defRPr/>
            </a:pPr>
            <a:r>
              <a:rPr lang="en-US" sz="4100" b="1" dirty="0" smtClean="0">
                <a:solidFill>
                  <a:schemeClr val="bg1"/>
                </a:solidFill>
              </a:rPr>
              <a:t>Evidence shows that the detrimental effects of exposure to antenatal anxiety and depression can be mitigated by secure maternal attachment and strong mothering </a:t>
            </a:r>
          </a:p>
          <a:p>
            <a:pPr eaLnBrk="1" fontAlgn="auto" hangingPunct="1">
              <a:spcAft>
                <a:spcPts val="0"/>
              </a:spcAft>
              <a:buFont typeface="Arial" pitchFamily="34" charset="0"/>
              <a:buChar char="•"/>
              <a:defRPr/>
            </a:pPr>
            <a:r>
              <a:rPr lang="en-US" sz="4100" b="1" dirty="0" smtClean="0">
                <a:solidFill>
                  <a:schemeClr val="bg1"/>
                </a:solidFill>
              </a:rPr>
              <a:t>Studies suggest that high risk infants are most susceptible to the impact of these post natal influences </a:t>
            </a:r>
          </a:p>
          <a:p>
            <a:pPr eaLnBrk="1" fontAlgn="auto" hangingPunct="1">
              <a:spcAft>
                <a:spcPts val="0"/>
              </a:spcAft>
              <a:buFont typeface="Arial" pitchFamily="34" charset="0"/>
              <a:buChar char="•"/>
              <a:defRPr/>
            </a:pPr>
            <a:endParaRPr lang="en-US" sz="3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en-US" smtClean="0"/>
          </a:p>
        </p:txBody>
      </p:sp>
      <p:pic>
        <p:nvPicPr>
          <p:cNvPr id="4" name="Content Placeholder 3" descr="prenatal anx2.tif"/>
          <p:cNvPicPr>
            <a:picLocks noGrp="1" noChangeAspect="1"/>
          </p:cNvPicPr>
          <p:nvPr>
            <p:ph idx="1"/>
          </p:nvPr>
        </p:nvPicPr>
        <p:blipFill>
          <a:blip r:embed="rId2" cstate="print"/>
          <a:stretch>
            <a:fillRect/>
          </a:stretch>
        </p:blipFill>
        <p:spPr>
          <a:xfrm>
            <a:off x="762000" y="457200"/>
            <a:ext cx="7746531" cy="5880488"/>
          </a:xfrm>
          <a:solidFill>
            <a:srgbClr val="FFFFFF">
              <a:shade val="85000"/>
            </a:srgbClr>
          </a:solidFill>
          <a:ln w="28575"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b="1" smtClean="0">
                <a:solidFill>
                  <a:schemeClr val="bg1"/>
                </a:solidFill>
              </a:rPr>
              <a:t>Goals of this Presentation</a:t>
            </a:r>
          </a:p>
        </p:txBody>
      </p:sp>
      <p:sp>
        <p:nvSpPr>
          <p:cNvPr id="3" name="Content Placeholder 2"/>
          <p:cNvSpPr>
            <a:spLocks noGrp="1"/>
          </p:cNvSpPr>
          <p:nvPr>
            <p:ph idx="1"/>
          </p:nvPr>
        </p:nvSpPr>
        <p:spPr/>
        <p:txBody>
          <a:bodyPr rtlCol="0">
            <a:normAutofit fontScale="92500" lnSpcReduction="10000"/>
          </a:bodyPr>
          <a:lstStyle/>
          <a:p>
            <a:pPr marL="514350" indent="-514350" eaLnBrk="1" fontAlgn="auto" hangingPunct="1">
              <a:spcAft>
                <a:spcPts val="0"/>
              </a:spcAft>
              <a:buFont typeface="+mj-lt"/>
              <a:buAutoNum type="arabicPeriod"/>
              <a:defRPr/>
            </a:pPr>
            <a:r>
              <a:rPr lang="en-US" b="1" dirty="0" smtClean="0">
                <a:solidFill>
                  <a:schemeClr val="bg1"/>
                </a:solidFill>
              </a:rPr>
              <a:t>Why the focus on “perinatal” “maternal” </a:t>
            </a:r>
            <a:r>
              <a:rPr lang="en-US" b="1" dirty="0">
                <a:solidFill>
                  <a:schemeClr val="bg1"/>
                </a:solidFill>
              </a:rPr>
              <a:t>p</a:t>
            </a:r>
            <a:r>
              <a:rPr lang="en-US" b="1" dirty="0" smtClean="0">
                <a:solidFill>
                  <a:schemeClr val="bg1"/>
                </a:solidFill>
              </a:rPr>
              <a:t>sychiatric illness?</a:t>
            </a:r>
          </a:p>
          <a:p>
            <a:pPr marL="514350" indent="-514350" eaLnBrk="1" fontAlgn="auto" hangingPunct="1">
              <a:spcAft>
                <a:spcPts val="0"/>
              </a:spcAft>
              <a:buFont typeface="+mj-lt"/>
              <a:buAutoNum type="arabicPeriod"/>
              <a:defRPr/>
            </a:pPr>
            <a:r>
              <a:rPr lang="en-US" b="1" dirty="0" smtClean="0">
                <a:solidFill>
                  <a:schemeClr val="bg1"/>
                </a:solidFill>
              </a:rPr>
              <a:t>What are the implications for WOMEN?</a:t>
            </a:r>
          </a:p>
          <a:p>
            <a:pPr marL="514350" indent="-514350" eaLnBrk="1" fontAlgn="auto" hangingPunct="1">
              <a:spcAft>
                <a:spcPts val="0"/>
              </a:spcAft>
              <a:buFont typeface="+mj-lt"/>
              <a:buAutoNum type="arabicPeriod"/>
              <a:defRPr/>
            </a:pPr>
            <a:r>
              <a:rPr lang="en-US" b="1" dirty="0" smtClean="0">
                <a:solidFill>
                  <a:schemeClr val="bg1"/>
                </a:solidFill>
              </a:rPr>
              <a:t>What  the implications for CHILDREN?</a:t>
            </a:r>
          </a:p>
          <a:p>
            <a:pPr marL="514350" indent="-514350" eaLnBrk="1" fontAlgn="auto" hangingPunct="1">
              <a:spcAft>
                <a:spcPts val="0"/>
              </a:spcAft>
              <a:buFont typeface="+mj-lt"/>
              <a:buAutoNum type="arabicPeriod"/>
              <a:defRPr/>
            </a:pPr>
            <a:r>
              <a:rPr lang="en-US" b="1" dirty="0" smtClean="0">
                <a:solidFill>
                  <a:schemeClr val="bg1"/>
                </a:solidFill>
              </a:rPr>
              <a:t>Why is this a larger public health issue?</a:t>
            </a:r>
          </a:p>
          <a:p>
            <a:pPr marL="514350" indent="-514350" eaLnBrk="1" fontAlgn="auto" hangingPunct="1">
              <a:spcAft>
                <a:spcPts val="0"/>
              </a:spcAft>
              <a:buFont typeface="+mj-lt"/>
              <a:buAutoNum type="arabicPeriod"/>
              <a:defRPr/>
            </a:pPr>
            <a:r>
              <a:rPr lang="en-US" b="1" dirty="0" smtClean="0">
                <a:solidFill>
                  <a:schemeClr val="bg1"/>
                </a:solidFill>
              </a:rPr>
              <a:t>What are the latest findings for treatment during pregnancy?</a:t>
            </a:r>
          </a:p>
          <a:p>
            <a:pPr marL="514350" indent="-514350" eaLnBrk="1" fontAlgn="auto" hangingPunct="1">
              <a:spcAft>
                <a:spcPts val="0"/>
              </a:spcAft>
              <a:buFont typeface="+mj-lt"/>
              <a:buAutoNum type="arabicPeriod"/>
              <a:defRPr/>
            </a:pPr>
            <a:r>
              <a:rPr lang="en-US" b="1" dirty="0" smtClean="0">
                <a:solidFill>
                  <a:schemeClr val="bg1"/>
                </a:solidFill>
              </a:rPr>
              <a:t>What are the recent findings regarding treatment of postpartum illness?</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endParaRPr lang="en-US" smtClean="0"/>
          </a:p>
        </p:txBody>
      </p:sp>
      <p:sp>
        <p:nvSpPr>
          <p:cNvPr id="21507" name="Content Placeholder 2"/>
          <p:cNvSpPr>
            <a:spLocks noGrp="1"/>
          </p:cNvSpPr>
          <p:nvPr>
            <p:ph idx="1"/>
          </p:nvPr>
        </p:nvSpPr>
        <p:spPr/>
        <p:txBody>
          <a:bodyPr/>
          <a:lstStyle/>
          <a:p>
            <a:pPr eaLnBrk="1" hangingPunct="1">
              <a:buFont typeface="Arial" charset="0"/>
              <a:buNone/>
            </a:pPr>
            <a:r>
              <a:rPr lang="en-US" b="1" dirty="0" smtClean="0">
                <a:solidFill>
                  <a:schemeClr val="bg1"/>
                </a:solidFill>
              </a:rPr>
              <a:t>    BUT……… maternal adversity such as prenatal depression and anxiety predisposes to postpartum psychiatric illness which can disrupt maternal infant attachment and interfere with positive forms of maternal care </a:t>
            </a:r>
          </a:p>
          <a:p>
            <a:pPr eaLnBrk="1" hangingPunct="1"/>
            <a:endParaRPr 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solidFill>
                  <a:schemeClr val="bg1"/>
                </a:solidFill>
              </a:rPr>
              <a:t>Postpartum Psychiatric Illness and Infant Health</a:t>
            </a:r>
            <a:endParaRPr lang="en-US" b="1" dirty="0">
              <a:solidFill>
                <a:schemeClr val="bg1"/>
              </a:solidFill>
            </a:endParaRPr>
          </a:p>
        </p:txBody>
      </p:sp>
      <p:pic>
        <p:nvPicPr>
          <p:cNvPr id="2050" name="Picture 2" descr="C:\Users\Lynn\AppData\Local\Microsoft\Windows\Temporary Internet Files\Content.IE5\WI3U3BW5\MP900408979[1].jpg"/>
          <p:cNvPicPr>
            <a:picLocks noGrp="1" noChangeAspect="1" noChangeArrowheads="1"/>
          </p:cNvPicPr>
          <p:nvPr>
            <p:ph idx="1"/>
          </p:nvPr>
        </p:nvPicPr>
        <p:blipFill>
          <a:blip r:embed="rId2" cstate="print"/>
          <a:srcRect/>
          <a:stretch>
            <a:fillRect/>
          </a:stretch>
        </p:blipFill>
        <p:spPr>
          <a:xfrm>
            <a:off x="914400" y="1600200"/>
            <a:ext cx="7354699" cy="4906963"/>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394" name="Title 1"/>
          <p:cNvSpPr>
            <a:spLocks noGrp="1"/>
          </p:cNvSpPr>
          <p:nvPr>
            <p:ph type="title" idx="4294967295"/>
          </p:nvPr>
        </p:nvSpPr>
        <p:spPr/>
        <p:txBody>
          <a:bodyPr rtlCol="0">
            <a:normAutofit/>
          </a:bodyPr>
          <a:lstStyle/>
          <a:p>
            <a:pPr eaLnBrk="1" fontAlgn="auto" hangingPunct="1">
              <a:spcAft>
                <a:spcPts val="0"/>
              </a:spcAft>
              <a:defRPr/>
            </a:pPr>
            <a:r>
              <a:rPr lang="en-US" sz="3600" b="1" dirty="0" smtClean="0">
                <a:solidFill>
                  <a:schemeClr val="bg1"/>
                </a:solidFill>
                <a:effectLst>
                  <a:outerShdw blurRad="38100" dist="38100" dir="2700000" algn="tl">
                    <a:srgbClr val="000000"/>
                  </a:outerShdw>
                </a:effectLst>
              </a:rPr>
              <a:t>Spectrum of Postpartum Mood Disorders</a:t>
            </a:r>
          </a:p>
        </p:txBody>
      </p:sp>
      <p:grpSp>
        <p:nvGrpSpPr>
          <p:cNvPr id="23555" name="Group 4"/>
          <p:cNvGrpSpPr>
            <a:grpSpLocks/>
          </p:cNvGrpSpPr>
          <p:nvPr/>
        </p:nvGrpSpPr>
        <p:grpSpPr bwMode="auto">
          <a:xfrm>
            <a:off x="1614488" y="1479550"/>
            <a:ext cx="0" cy="4248150"/>
            <a:chOff x="1614214" y="1478845"/>
            <a:chExt cx="0" cy="4248150"/>
          </a:xfrm>
        </p:grpSpPr>
        <p:sp>
          <p:nvSpPr>
            <p:cNvPr id="23565" name="Line 5"/>
            <p:cNvSpPr>
              <a:spLocks noChangeShapeType="1"/>
            </p:cNvSpPr>
            <p:nvPr/>
          </p:nvSpPr>
          <p:spPr bwMode="auto">
            <a:xfrm>
              <a:off x="1205" y="2928"/>
              <a:ext cx="0" cy="816"/>
            </a:xfrm>
            <a:prstGeom prst="line">
              <a:avLst/>
            </a:prstGeom>
            <a:noFill/>
            <a:ln w="50800">
              <a:solidFill>
                <a:srgbClr val="FFFF00"/>
              </a:solidFill>
              <a:round/>
              <a:headEnd type="none" w="sm" len="sm"/>
              <a:tailEnd type="none" w="sm" len="sm"/>
            </a:ln>
          </p:spPr>
          <p:txBody>
            <a:bodyPr wrap="none" anchor="ctr"/>
            <a:lstStyle/>
            <a:p>
              <a:endParaRPr lang="en-US"/>
            </a:p>
          </p:txBody>
        </p:sp>
        <p:sp>
          <p:nvSpPr>
            <p:cNvPr id="23566" name="Line 6"/>
            <p:cNvSpPr>
              <a:spLocks noChangeShapeType="1"/>
            </p:cNvSpPr>
            <p:nvPr/>
          </p:nvSpPr>
          <p:spPr bwMode="auto">
            <a:xfrm flipV="1">
              <a:off x="1205" y="1068"/>
              <a:ext cx="0" cy="912"/>
            </a:xfrm>
            <a:prstGeom prst="line">
              <a:avLst/>
            </a:prstGeom>
            <a:noFill/>
            <a:ln w="50800">
              <a:solidFill>
                <a:srgbClr val="FFFF00"/>
              </a:solidFill>
              <a:round/>
              <a:headEnd type="none" w="sm" len="sm"/>
              <a:tailEnd type="triangle" w="med" len="med"/>
            </a:ln>
          </p:spPr>
          <p:txBody>
            <a:bodyPr wrap="none" anchor="ctr"/>
            <a:lstStyle/>
            <a:p>
              <a:endParaRPr lang="en-US"/>
            </a:p>
          </p:txBody>
        </p:sp>
      </p:grpSp>
      <p:sp>
        <p:nvSpPr>
          <p:cNvPr id="8" name="Rectangle 8"/>
          <p:cNvSpPr>
            <a:spLocks noChangeArrowheads="1"/>
          </p:cNvSpPr>
          <p:nvPr/>
        </p:nvSpPr>
        <p:spPr bwMode="blackWhite">
          <a:xfrm>
            <a:off x="3276600" y="1219200"/>
            <a:ext cx="5181600" cy="5105400"/>
          </a:xfrm>
          <a:prstGeom prst="rect">
            <a:avLst/>
          </a:prstGeom>
          <a:gradFill rotWithShape="0">
            <a:gsLst>
              <a:gs pos="0">
                <a:srgbClr val="5E9EFF"/>
              </a:gs>
              <a:gs pos="39999">
                <a:srgbClr val="85C2FF"/>
              </a:gs>
              <a:gs pos="70000">
                <a:srgbClr val="C4D6EB"/>
              </a:gs>
              <a:gs pos="100000">
                <a:srgbClr val="FFEBFA"/>
              </a:gs>
            </a:gsLst>
            <a:lin ang="5400000" scaled="0"/>
          </a:gradFill>
          <a:ln w="57150" cap="flat" cmpd="sng" algn="ctr">
            <a:solidFill>
              <a:srgbClr val="FFFF00"/>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2800" dirty="0">
              <a:effectLst>
                <a:outerShdw blurRad="38100" dist="38100" dir="2700000" algn="tl">
                  <a:srgbClr val="FFFFFF"/>
                </a:outerShdw>
              </a:effectLst>
            </a:endParaRPr>
          </a:p>
        </p:txBody>
      </p:sp>
      <p:sp>
        <p:nvSpPr>
          <p:cNvPr id="9" name="Rectangle 9"/>
          <p:cNvSpPr>
            <a:spLocks noChangeArrowheads="1"/>
          </p:cNvSpPr>
          <p:nvPr/>
        </p:nvSpPr>
        <p:spPr bwMode="auto">
          <a:xfrm>
            <a:off x="3276600" y="1295400"/>
            <a:ext cx="5146675" cy="1219200"/>
          </a:xfrm>
          <a:prstGeom prst="rect">
            <a:avLst/>
          </a:prstGeom>
          <a:noFill/>
          <a:ln w="12700">
            <a:noFill/>
            <a:miter lim="800000"/>
            <a:headEnd/>
            <a:tailEnd/>
          </a:ln>
          <a:effectLst/>
        </p:spPr>
        <p:txBody>
          <a:bodyPr lIns="90488" tIns="44450" rIns="90488" bIns="44450"/>
          <a:lstStyle/>
          <a:p>
            <a:pPr fontAlgn="auto">
              <a:spcBef>
                <a:spcPts val="0"/>
              </a:spcBef>
              <a:spcAft>
                <a:spcPts val="0"/>
              </a:spcAft>
              <a:defRPr/>
            </a:pPr>
            <a:r>
              <a:rPr lang="en-US" sz="2400" b="1" dirty="0" smtClean="0">
                <a:solidFill>
                  <a:srgbClr val="CC0000"/>
                </a:solidFill>
              </a:rPr>
              <a:t>Postpartum Psychosis(0.1-0.2%)</a:t>
            </a:r>
          </a:p>
          <a:p>
            <a:pPr fontAlgn="auto">
              <a:spcBef>
                <a:spcPts val="0"/>
              </a:spcBef>
              <a:spcAft>
                <a:spcPts val="0"/>
              </a:spcAft>
              <a:defRPr/>
            </a:pPr>
            <a:endParaRPr lang="en-US" sz="3000" dirty="0">
              <a:solidFill>
                <a:srgbClr val="FFFFFF"/>
              </a:solidFill>
              <a:effectLst>
                <a:outerShdw blurRad="38100" dist="38100" dir="2700000" algn="tl">
                  <a:srgbClr val="000000"/>
                </a:outerShdw>
              </a:effectLst>
            </a:endParaRPr>
          </a:p>
          <a:p>
            <a:pPr fontAlgn="auto">
              <a:spcBef>
                <a:spcPts val="0"/>
              </a:spcBef>
              <a:spcAft>
                <a:spcPts val="0"/>
              </a:spcAft>
              <a:defRPr/>
            </a:pPr>
            <a:endParaRPr lang="en-US" sz="3000" dirty="0">
              <a:solidFill>
                <a:srgbClr val="FFFFFF"/>
              </a:solidFill>
              <a:effectLst>
                <a:outerShdw blurRad="38100" dist="38100" dir="2700000" algn="tl">
                  <a:srgbClr val="000000"/>
                </a:outerShdw>
              </a:effectLst>
            </a:endParaRPr>
          </a:p>
          <a:p>
            <a:pPr fontAlgn="auto">
              <a:spcBef>
                <a:spcPts val="0"/>
              </a:spcBef>
              <a:spcAft>
                <a:spcPts val="0"/>
              </a:spcAft>
              <a:defRPr/>
            </a:pPr>
            <a:endParaRPr lang="en-US" sz="2600" dirty="0">
              <a:solidFill>
                <a:srgbClr val="FFFFFF"/>
              </a:solidFill>
              <a:effectLst>
                <a:outerShdw blurRad="38100" dist="38100" dir="2700000" algn="tl">
                  <a:srgbClr val="000000"/>
                </a:outerShdw>
              </a:effectLst>
            </a:endParaRPr>
          </a:p>
        </p:txBody>
      </p:sp>
      <p:sp>
        <p:nvSpPr>
          <p:cNvPr id="23558" name="Line 10"/>
          <p:cNvSpPr>
            <a:spLocks noChangeShapeType="1"/>
          </p:cNvSpPr>
          <p:nvPr/>
        </p:nvSpPr>
        <p:spPr bwMode="auto">
          <a:xfrm>
            <a:off x="3352800" y="2514600"/>
            <a:ext cx="5105400" cy="0"/>
          </a:xfrm>
          <a:prstGeom prst="line">
            <a:avLst/>
          </a:prstGeom>
          <a:noFill/>
          <a:ln w="38100">
            <a:solidFill>
              <a:srgbClr val="FFFF00"/>
            </a:solidFill>
            <a:round/>
            <a:headEnd/>
            <a:tailEnd/>
          </a:ln>
        </p:spPr>
        <p:txBody>
          <a:bodyPr wrap="none" anchor="ctr"/>
          <a:lstStyle/>
          <a:p>
            <a:endParaRPr lang="en-US"/>
          </a:p>
        </p:txBody>
      </p:sp>
      <p:sp>
        <p:nvSpPr>
          <p:cNvPr id="69639" name="Rectangle 11"/>
          <p:cNvSpPr>
            <a:spLocks noChangeArrowheads="1"/>
          </p:cNvSpPr>
          <p:nvPr/>
        </p:nvSpPr>
        <p:spPr bwMode="auto">
          <a:xfrm>
            <a:off x="392113" y="2908300"/>
            <a:ext cx="2446337" cy="1335088"/>
          </a:xfrm>
          <a:prstGeom prst="rect">
            <a:avLst/>
          </a:prstGeom>
          <a:noFill/>
          <a:ln w="25400">
            <a:solidFill>
              <a:srgbClr val="FFFF00"/>
            </a:solidFill>
            <a:miter lim="800000"/>
            <a:headEnd/>
            <a:tailEnd/>
          </a:ln>
        </p:spPr>
        <p:txBody>
          <a:bodyPr lIns="90488" tIns="44450" rIns="90488" bIns="44450">
            <a:spAutoFit/>
          </a:bodyPr>
          <a:lstStyle/>
          <a:p>
            <a:pPr fontAlgn="auto">
              <a:spcBef>
                <a:spcPts val="0"/>
              </a:spcBef>
              <a:spcAft>
                <a:spcPts val="0"/>
              </a:spcAft>
              <a:defRPr/>
            </a:pPr>
            <a:r>
              <a:rPr lang="en-US" sz="2600" b="1" dirty="0">
                <a:solidFill>
                  <a:schemeClr val="bg1"/>
                </a:solidFill>
                <a:latin typeface="+mj-lt"/>
              </a:rPr>
              <a:t>Postpartum</a:t>
            </a:r>
          </a:p>
          <a:p>
            <a:pPr fontAlgn="auto">
              <a:spcBef>
                <a:spcPts val="0"/>
              </a:spcBef>
              <a:spcAft>
                <a:spcPts val="0"/>
              </a:spcAft>
              <a:defRPr/>
            </a:pPr>
            <a:r>
              <a:rPr lang="en-US" sz="2600" b="1" dirty="0">
                <a:solidFill>
                  <a:schemeClr val="bg1"/>
                </a:solidFill>
                <a:latin typeface="+mj-lt"/>
              </a:rPr>
              <a:t>Symptom</a:t>
            </a:r>
          </a:p>
          <a:p>
            <a:pPr fontAlgn="auto">
              <a:spcBef>
                <a:spcPts val="0"/>
              </a:spcBef>
              <a:spcAft>
                <a:spcPts val="0"/>
              </a:spcAft>
              <a:defRPr/>
            </a:pPr>
            <a:r>
              <a:rPr lang="en-US" sz="2600" b="1" dirty="0">
                <a:solidFill>
                  <a:schemeClr val="bg1"/>
                </a:solidFill>
                <a:latin typeface="+mj-lt"/>
              </a:rPr>
              <a:t>Severity</a:t>
            </a:r>
          </a:p>
        </p:txBody>
      </p:sp>
      <p:sp>
        <p:nvSpPr>
          <p:cNvPr id="23560" name="Rectangle 12"/>
          <p:cNvSpPr>
            <a:spLocks noChangeArrowheads="1"/>
          </p:cNvSpPr>
          <p:nvPr/>
        </p:nvSpPr>
        <p:spPr bwMode="auto">
          <a:xfrm>
            <a:off x="3276600" y="2057400"/>
            <a:ext cx="5105400" cy="1609725"/>
          </a:xfrm>
          <a:prstGeom prst="rect">
            <a:avLst/>
          </a:prstGeom>
          <a:noFill/>
          <a:ln w="12700">
            <a:noFill/>
            <a:miter lim="800000"/>
            <a:headEnd/>
            <a:tailEnd/>
          </a:ln>
        </p:spPr>
        <p:txBody>
          <a:bodyPr lIns="90488" tIns="44450" rIns="90488" bIns="44450"/>
          <a:lstStyle/>
          <a:p>
            <a:r>
              <a:rPr lang="en-US" sz="2400" b="1" dirty="0">
                <a:solidFill>
                  <a:srgbClr val="FF3300"/>
                </a:solidFill>
              </a:rPr>
              <a:t>Postpartum Depression(10-15%)</a:t>
            </a:r>
          </a:p>
        </p:txBody>
      </p:sp>
      <p:sp>
        <p:nvSpPr>
          <p:cNvPr id="23561" name="Rectangle 13"/>
          <p:cNvSpPr>
            <a:spLocks noChangeArrowheads="1"/>
          </p:cNvSpPr>
          <p:nvPr/>
        </p:nvSpPr>
        <p:spPr bwMode="auto">
          <a:xfrm>
            <a:off x="3249613" y="5334000"/>
            <a:ext cx="5205412" cy="212725"/>
          </a:xfrm>
          <a:prstGeom prst="rect">
            <a:avLst/>
          </a:prstGeom>
          <a:noFill/>
          <a:ln w="12700">
            <a:noFill/>
            <a:miter lim="800000"/>
            <a:headEnd/>
            <a:tailEnd/>
          </a:ln>
        </p:spPr>
        <p:txBody>
          <a:bodyPr lIns="90488" tIns="44450" rIns="90488" bIns="44450"/>
          <a:lstStyle/>
          <a:p>
            <a:endParaRPr lang="en-US" sz="3000" b="1">
              <a:solidFill>
                <a:srgbClr val="0070C0"/>
              </a:solidFill>
            </a:endParaRPr>
          </a:p>
          <a:p>
            <a:r>
              <a:rPr lang="en-US" sz="3000" b="1">
                <a:solidFill>
                  <a:srgbClr val="0070C0"/>
                </a:solidFill>
              </a:rPr>
              <a:t>None</a:t>
            </a:r>
            <a:endParaRPr lang="en-US" sz="2600" b="1">
              <a:solidFill>
                <a:srgbClr val="0070C0"/>
              </a:solidFill>
            </a:endParaRPr>
          </a:p>
        </p:txBody>
      </p:sp>
      <p:sp>
        <p:nvSpPr>
          <p:cNvPr id="14" name="Rectangle 14"/>
          <p:cNvSpPr>
            <a:spLocks noChangeArrowheads="1"/>
          </p:cNvSpPr>
          <p:nvPr/>
        </p:nvSpPr>
        <p:spPr bwMode="auto">
          <a:xfrm>
            <a:off x="3243263" y="3822700"/>
            <a:ext cx="5218112" cy="890588"/>
          </a:xfrm>
          <a:prstGeom prst="rect">
            <a:avLst/>
          </a:prstGeom>
          <a:noFill/>
          <a:ln w="12700">
            <a:noFill/>
            <a:miter lim="800000"/>
            <a:headEnd/>
            <a:tailEnd/>
          </a:ln>
          <a:effectLst/>
        </p:spPr>
        <p:txBody>
          <a:bodyPr lIns="90488" tIns="44450" rIns="90488" bIns="44450"/>
          <a:lstStyle/>
          <a:p>
            <a:pPr fontAlgn="auto">
              <a:spcBef>
                <a:spcPts val="0"/>
              </a:spcBef>
              <a:spcAft>
                <a:spcPts val="0"/>
              </a:spcAft>
              <a:defRPr/>
            </a:pPr>
            <a:r>
              <a:rPr lang="en-US" sz="2400" b="1" dirty="0">
                <a:solidFill>
                  <a:schemeClr val="accent1">
                    <a:lumMod val="75000"/>
                  </a:schemeClr>
                </a:solidFill>
                <a:effectLst>
                  <a:outerShdw blurRad="38100" dist="38100" dir="2700000" algn="tl">
                    <a:srgbClr val="000000"/>
                  </a:outerShdw>
                </a:effectLst>
              </a:rPr>
              <a:t>Postpartum Blues (50-85%)</a:t>
            </a:r>
          </a:p>
        </p:txBody>
      </p:sp>
      <p:sp>
        <p:nvSpPr>
          <p:cNvPr id="23563" name="Line 15"/>
          <p:cNvSpPr>
            <a:spLocks noChangeShapeType="1"/>
          </p:cNvSpPr>
          <p:nvPr/>
        </p:nvSpPr>
        <p:spPr bwMode="auto">
          <a:xfrm>
            <a:off x="3276600" y="5638800"/>
            <a:ext cx="5205413" cy="0"/>
          </a:xfrm>
          <a:prstGeom prst="line">
            <a:avLst/>
          </a:prstGeom>
          <a:noFill/>
          <a:ln w="38100">
            <a:solidFill>
              <a:srgbClr val="FFFF00"/>
            </a:solidFill>
            <a:round/>
            <a:headEnd/>
            <a:tailEnd/>
          </a:ln>
        </p:spPr>
        <p:txBody>
          <a:bodyPr wrap="none" anchor="ctr"/>
          <a:lstStyle/>
          <a:p>
            <a:endParaRPr lang="en-US"/>
          </a:p>
        </p:txBody>
      </p:sp>
      <p:sp>
        <p:nvSpPr>
          <p:cNvPr id="16396" name="Line 16"/>
          <p:cNvSpPr>
            <a:spLocks noChangeShapeType="1"/>
          </p:cNvSpPr>
          <p:nvPr/>
        </p:nvSpPr>
        <p:spPr bwMode="auto">
          <a:xfrm>
            <a:off x="3276600" y="1676400"/>
            <a:ext cx="5105400" cy="0"/>
          </a:xfrm>
          <a:prstGeom prst="line">
            <a:avLst/>
          </a:prstGeom>
          <a:ln>
            <a:solidFill>
              <a:srgbClr val="FFFF00"/>
            </a:solidFill>
            <a:headEnd/>
            <a:tailEnd/>
          </a:ln>
        </p:spPr>
        <p:style>
          <a:lnRef idx="3">
            <a:schemeClr val="accent3"/>
          </a:lnRef>
          <a:fillRef idx="0">
            <a:schemeClr val="accent3"/>
          </a:fillRef>
          <a:effectRef idx="2">
            <a:schemeClr val="accent3"/>
          </a:effectRef>
          <a:fontRef idx="minor">
            <a:schemeClr val="tx1"/>
          </a:fontRef>
        </p:style>
        <p:txBody>
          <a:bodyPr wrap="none" anchor="ctr"/>
          <a:lstStyle/>
          <a:p>
            <a:pPr fontAlgn="auto">
              <a:spcBef>
                <a:spcPts val="0"/>
              </a:spcBef>
              <a:spcAft>
                <a:spcPts val="0"/>
              </a:spcAft>
              <a:defRPr/>
            </a:pP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z="3200" b="1" smtClean="0">
                <a:solidFill>
                  <a:schemeClr val="bg1"/>
                </a:solidFill>
              </a:rPr>
              <a:t>PPD vs. Postpartum Psychosis</a:t>
            </a:r>
            <a:endParaRPr lang="en-US" sz="3200" smtClean="0"/>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buFont typeface="Arial" pitchFamily="34" charset="0"/>
              <a:buChar char="•"/>
              <a:defRPr/>
            </a:pPr>
            <a:r>
              <a:rPr lang="en-US" b="1" dirty="0" smtClean="0">
                <a:solidFill>
                  <a:schemeClr val="bg1"/>
                </a:solidFill>
              </a:rPr>
              <a:t>PPD usually has a gradual onset within the first month; peak occurrence at 3 months</a:t>
            </a:r>
          </a:p>
          <a:p>
            <a:pPr eaLnBrk="1" fontAlgn="auto" hangingPunct="1">
              <a:spcAft>
                <a:spcPts val="0"/>
              </a:spcAft>
              <a:buFont typeface="Arial" pitchFamily="34" charset="0"/>
              <a:buChar char="•"/>
              <a:defRPr/>
            </a:pPr>
            <a:r>
              <a:rPr lang="en-US" b="1" dirty="0" smtClean="0">
                <a:solidFill>
                  <a:schemeClr val="bg1"/>
                </a:solidFill>
              </a:rPr>
              <a:t>PP begins earlier and rapidly usually within 2 weeks, often within 48-72 hours</a:t>
            </a:r>
          </a:p>
          <a:p>
            <a:pPr eaLnBrk="1" fontAlgn="auto" hangingPunct="1">
              <a:spcAft>
                <a:spcPts val="0"/>
              </a:spcAft>
              <a:buFont typeface="Arial" pitchFamily="34" charset="0"/>
              <a:buChar char="•"/>
              <a:defRPr/>
            </a:pPr>
            <a:r>
              <a:rPr lang="en-US" b="1" dirty="0" smtClean="0">
                <a:solidFill>
                  <a:schemeClr val="bg1"/>
                </a:solidFill>
              </a:rPr>
              <a:t>PPD presents with characteristic symptoms of MDD often with a significant anxiety component; women often find it difficult to sleep when the baby is sleeping and express concerns about their capacity to care for their babies</a:t>
            </a:r>
          </a:p>
          <a:p>
            <a:pPr eaLnBrk="1" fontAlgn="auto" hangingPunct="1">
              <a:spcAft>
                <a:spcPts val="0"/>
              </a:spcAft>
              <a:buFont typeface="Arial" pitchFamily="34" charset="0"/>
              <a:buChar char="•"/>
              <a:defRPr/>
            </a:pPr>
            <a:r>
              <a:rPr lang="en-US" b="1" dirty="0" smtClean="0">
                <a:solidFill>
                  <a:schemeClr val="bg1"/>
                </a:solidFill>
              </a:rPr>
              <a:t>PP often is labile with agitation, restlessness, disorganization, confusion, can appear “organic” and is accompanied by delusion and/or auditory hallucinations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z="3200" b="1" smtClean="0">
                <a:solidFill>
                  <a:schemeClr val="bg1"/>
                </a:solidFill>
              </a:rPr>
              <a:t>PPD vs. Postpartum Psychosis</a:t>
            </a:r>
            <a:endParaRPr lang="en-US" sz="3200" smtClean="0"/>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buFont typeface="Arial" pitchFamily="34" charset="0"/>
              <a:buChar char="•"/>
              <a:defRPr/>
            </a:pPr>
            <a:r>
              <a:rPr lang="en-US" b="1" dirty="0" smtClean="0">
                <a:solidFill>
                  <a:schemeClr val="bg1"/>
                </a:solidFill>
              </a:rPr>
              <a:t>PPD may be accompanied by intrusive egodystonic thoughts or images  of harm to the baby that are frightening to the woman</a:t>
            </a:r>
          </a:p>
          <a:p>
            <a:pPr lvl="1" eaLnBrk="1" fontAlgn="auto" hangingPunct="1">
              <a:spcAft>
                <a:spcPts val="0"/>
              </a:spcAft>
              <a:buFont typeface="Arial" pitchFamily="34" charset="0"/>
              <a:buChar char="–"/>
              <a:defRPr/>
            </a:pPr>
            <a:r>
              <a:rPr lang="en-US" b="1" dirty="0" smtClean="0">
                <a:solidFill>
                  <a:schemeClr val="bg1"/>
                </a:solidFill>
              </a:rPr>
              <a:t>Do not increase the risk of harm</a:t>
            </a:r>
          </a:p>
          <a:p>
            <a:pPr lvl="1" eaLnBrk="1" fontAlgn="auto" hangingPunct="1">
              <a:spcAft>
                <a:spcPts val="0"/>
              </a:spcAft>
              <a:buFont typeface="Arial" pitchFamily="34" charset="0"/>
              <a:buChar char="–"/>
              <a:defRPr/>
            </a:pPr>
            <a:r>
              <a:rPr lang="en-US" b="1" dirty="0" smtClean="0">
                <a:solidFill>
                  <a:schemeClr val="bg1"/>
                </a:solidFill>
              </a:rPr>
              <a:t>Often accompanied by protective behavior</a:t>
            </a:r>
          </a:p>
          <a:p>
            <a:pPr lvl="1" eaLnBrk="1" fontAlgn="auto" hangingPunct="1">
              <a:spcAft>
                <a:spcPts val="0"/>
              </a:spcAft>
              <a:buFont typeface="Arial" pitchFamily="34" charset="0"/>
              <a:buChar char="–"/>
              <a:defRPr/>
            </a:pPr>
            <a:r>
              <a:rPr lang="en-US" b="1" dirty="0" smtClean="0">
                <a:solidFill>
                  <a:schemeClr val="bg1"/>
                </a:solidFill>
              </a:rPr>
              <a:t>Does not necessitate separation of mother and baby</a:t>
            </a:r>
          </a:p>
          <a:p>
            <a:pPr eaLnBrk="1" fontAlgn="auto" hangingPunct="1">
              <a:spcAft>
                <a:spcPts val="0"/>
              </a:spcAft>
              <a:buFont typeface="Arial" pitchFamily="34" charset="0"/>
              <a:buChar char="•"/>
              <a:defRPr/>
            </a:pPr>
            <a:r>
              <a:rPr lang="en-US" b="1" dirty="0" smtClean="0">
                <a:solidFill>
                  <a:schemeClr val="bg1"/>
                </a:solidFill>
              </a:rPr>
              <a:t>PP may have thoughts of harming the baby or herself driven by delusions or auditory hallucinations</a:t>
            </a:r>
          </a:p>
          <a:p>
            <a:pPr lvl="1" eaLnBrk="1" fontAlgn="auto" hangingPunct="1">
              <a:spcAft>
                <a:spcPts val="0"/>
              </a:spcAft>
              <a:buFont typeface="Arial" pitchFamily="34" charset="0"/>
              <a:buChar char="–"/>
              <a:defRPr/>
            </a:pPr>
            <a:r>
              <a:rPr lang="en-US" b="1" dirty="0" smtClean="0">
                <a:solidFill>
                  <a:schemeClr val="bg1"/>
                </a:solidFill>
              </a:rPr>
              <a:t>Risk of harm is serious</a:t>
            </a:r>
          </a:p>
          <a:p>
            <a:pPr lvl="1" eaLnBrk="1" fontAlgn="auto" hangingPunct="1">
              <a:spcAft>
                <a:spcPts val="0"/>
              </a:spcAft>
              <a:buFont typeface="Arial" pitchFamily="34" charset="0"/>
              <a:buChar char="–"/>
              <a:defRPr/>
            </a:pPr>
            <a:r>
              <a:rPr lang="en-US" b="1" dirty="0" smtClean="0">
                <a:solidFill>
                  <a:schemeClr val="bg1"/>
                </a:solidFill>
              </a:rPr>
              <a:t>Risk of infanticide is 4%</a:t>
            </a:r>
          </a:p>
          <a:p>
            <a:pPr lvl="1" eaLnBrk="1" fontAlgn="auto" hangingPunct="1">
              <a:spcAft>
                <a:spcPts val="0"/>
              </a:spcAft>
              <a:buFont typeface="Arial" pitchFamily="34" charset="0"/>
              <a:buChar char="–"/>
              <a:defRPr/>
            </a:pPr>
            <a:r>
              <a:rPr lang="en-US" b="1" dirty="0" smtClean="0">
                <a:solidFill>
                  <a:schemeClr val="bg1"/>
                </a:solidFill>
              </a:rPr>
              <a:t>Risk of suicide is 5%</a:t>
            </a:r>
          </a:p>
          <a:p>
            <a:pPr lvl="1" eaLnBrk="1" fontAlgn="auto" hangingPunct="1">
              <a:spcAft>
                <a:spcPts val="0"/>
              </a:spcAft>
              <a:buFont typeface="Arial" pitchFamily="34" charset="0"/>
              <a:buChar char="–"/>
              <a:defRPr/>
            </a:pPr>
            <a:r>
              <a:rPr lang="en-US" b="1" dirty="0" smtClean="0">
                <a:solidFill>
                  <a:schemeClr val="bg1"/>
                </a:solidFill>
              </a:rPr>
              <a:t>Emergency treatment and psychiatric admission is a necessity</a:t>
            </a:r>
          </a:p>
          <a:p>
            <a:pPr lvl="1" eaLnBrk="1" fontAlgn="auto" hangingPunct="1">
              <a:spcAft>
                <a:spcPts val="0"/>
              </a:spcAft>
              <a:buFont typeface="Arial" pitchFamily="34" charset="0"/>
              <a:buChar char="–"/>
              <a:defRPr/>
            </a:pPr>
            <a:endParaRPr lang="en-US" b="1" dirty="0" smtClean="0">
              <a:solidFill>
                <a:schemeClr val="bg1"/>
              </a:solidFill>
            </a:endParaRP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z="3200" b="1" smtClean="0">
                <a:solidFill>
                  <a:schemeClr val="bg1"/>
                </a:solidFill>
              </a:rPr>
              <a:t>PDD and Postpartum Psychosis</a:t>
            </a:r>
            <a:endParaRPr lang="en-US" sz="3200" smtClean="0"/>
          </a:p>
        </p:txBody>
      </p:sp>
      <p:sp>
        <p:nvSpPr>
          <p:cNvPr id="3" name="Content Placeholder 2"/>
          <p:cNvSpPr>
            <a:spLocks noGrp="1"/>
          </p:cNvSpPr>
          <p:nvPr>
            <p:ph idx="1"/>
          </p:nvPr>
        </p:nvSpPr>
        <p:spPr>
          <a:xfrm>
            <a:off x="457200" y="1371600"/>
            <a:ext cx="8229600" cy="4754563"/>
          </a:xfrm>
        </p:spPr>
        <p:txBody>
          <a:bodyPr rtlCol="0">
            <a:normAutofit fontScale="77500" lnSpcReduction="20000"/>
          </a:bodyPr>
          <a:lstStyle/>
          <a:p>
            <a:pPr eaLnBrk="1" fontAlgn="auto" hangingPunct="1">
              <a:spcAft>
                <a:spcPts val="0"/>
              </a:spcAft>
              <a:buFont typeface="Arial" pitchFamily="34" charset="0"/>
              <a:buChar char="•"/>
              <a:defRPr/>
            </a:pPr>
            <a:r>
              <a:rPr lang="en-US" b="1" dirty="0" smtClean="0">
                <a:solidFill>
                  <a:schemeClr val="bg1"/>
                </a:solidFill>
              </a:rPr>
              <a:t>Are these illnesses distinct from mood disorders that occur at times other than during the perinatal period?</a:t>
            </a:r>
          </a:p>
          <a:p>
            <a:pPr eaLnBrk="1" fontAlgn="auto" hangingPunct="1">
              <a:spcAft>
                <a:spcPts val="0"/>
              </a:spcAft>
              <a:buFont typeface="Arial" pitchFamily="34" charset="0"/>
              <a:buNone/>
              <a:defRPr/>
            </a:pPr>
            <a:r>
              <a:rPr lang="en-US" b="1" dirty="0" smtClean="0">
                <a:solidFill>
                  <a:schemeClr val="bg1"/>
                </a:solidFill>
              </a:rPr>
              <a:t>	Not in the DSM–postpartum onset specifier</a:t>
            </a:r>
          </a:p>
          <a:p>
            <a:pPr lvl="1" eaLnBrk="1" fontAlgn="auto" hangingPunct="1">
              <a:spcAft>
                <a:spcPts val="0"/>
              </a:spcAft>
              <a:buFont typeface="Arial" pitchFamily="34" charset="0"/>
              <a:buChar char="–"/>
              <a:defRPr/>
            </a:pPr>
            <a:r>
              <a:rPr lang="en-US" b="1" dirty="0" smtClean="0">
                <a:solidFill>
                  <a:schemeClr val="bg1"/>
                </a:solidFill>
              </a:rPr>
              <a:t>Control for other risk factors—increase risk for PPD, increase sensitivity to hormonal manipulation</a:t>
            </a:r>
          </a:p>
          <a:p>
            <a:pPr lvl="1" eaLnBrk="1" fontAlgn="auto" hangingPunct="1">
              <a:spcAft>
                <a:spcPts val="0"/>
              </a:spcAft>
              <a:buFont typeface="Arial" pitchFamily="34" charset="0"/>
              <a:buChar char="–"/>
              <a:defRPr/>
            </a:pPr>
            <a:r>
              <a:rPr lang="en-US" b="1" dirty="0" smtClean="0">
                <a:solidFill>
                  <a:schemeClr val="bg1"/>
                </a:solidFill>
              </a:rPr>
              <a:t>¼ women with Bipolar disorder will have an episode of PP</a:t>
            </a:r>
          </a:p>
          <a:p>
            <a:pPr lvl="1" eaLnBrk="1" fontAlgn="auto" hangingPunct="1">
              <a:spcAft>
                <a:spcPts val="0"/>
              </a:spcAft>
              <a:buFont typeface="Arial" pitchFamily="34" charset="0"/>
              <a:buChar char="–"/>
              <a:defRPr/>
            </a:pPr>
            <a:r>
              <a:rPr lang="en-US" b="1" dirty="0" smtClean="0">
                <a:solidFill>
                  <a:schemeClr val="bg1"/>
                </a:solidFill>
              </a:rPr>
              <a:t>50% of women with prior PP will have another episode with subsequent pregnancy</a:t>
            </a:r>
          </a:p>
          <a:p>
            <a:pPr lvl="1" eaLnBrk="1" fontAlgn="auto" hangingPunct="1">
              <a:spcAft>
                <a:spcPts val="0"/>
              </a:spcAft>
              <a:buFont typeface="Arial" pitchFamily="34" charset="0"/>
              <a:buChar char="–"/>
              <a:defRPr/>
            </a:pPr>
            <a:r>
              <a:rPr lang="en-US" b="1" dirty="0" smtClean="0">
                <a:solidFill>
                  <a:schemeClr val="bg1"/>
                </a:solidFill>
              </a:rPr>
              <a:t>Markedly increased risk of being hospitalized within first month postpartum </a:t>
            </a:r>
          </a:p>
          <a:p>
            <a:pPr lvl="1" eaLnBrk="1" fontAlgn="auto" hangingPunct="1">
              <a:spcAft>
                <a:spcPts val="0"/>
              </a:spcAft>
              <a:buFont typeface="Arial" pitchFamily="34" charset="0"/>
              <a:buChar char="–"/>
              <a:defRPr/>
            </a:pPr>
            <a:r>
              <a:rPr lang="en-US" b="1" dirty="0" smtClean="0">
                <a:solidFill>
                  <a:schemeClr val="bg1"/>
                </a:solidFill>
              </a:rPr>
              <a:t>Episodes of postpartum psychosis represent a more familial form of bipolar disorder</a:t>
            </a:r>
          </a:p>
          <a:p>
            <a:pPr lvl="1" eaLnBrk="1" fontAlgn="auto" hangingPunct="1">
              <a:spcAft>
                <a:spcPts val="0"/>
              </a:spcAft>
              <a:buFont typeface="Arial" pitchFamily="34" charset="0"/>
              <a:buChar char="–"/>
              <a:defRPr/>
            </a:pPr>
            <a:r>
              <a:rPr lang="en-US" b="1" dirty="0" smtClean="0">
                <a:solidFill>
                  <a:schemeClr val="bg1"/>
                </a:solidFill>
              </a:rPr>
              <a:t>Emerging subgroup of women who may be susceptible to affective psychosis only in the postpartum period</a:t>
            </a:r>
          </a:p>
          <a:p>
            <a:pPr lvl="1" eaLnBrk="1" fontAlgn="auto" hangingPunct="1">
              <a:spcAft>
                <a:spcPts val="0"/>
              </a:spcAft>
              <a:buFont typeface="Arial" pitchFamily="34" charset="0"/>
              <a:buChar char="–"/>
              <a:defRPr/>
            </a:pPr>
            <a:endParaRPr lang="en-US" b="1" dirty="0" smtClean="0">
              <a:solidFill>
                <a:schemeClr val="bg1"/>
              </a:solidFill>
            </a:endParaRPr>
          </a:p>
          <a:p>
            <a:pPr lvl="1" eaLnBrk="1" fontAlgn="auto" hangingPunct="1">
              <a:spcAft>
                <a:spcPts val="0"/>
              </a:spcAft>
              <a:buFont typeface="Arial" pitchFamily="34" charset="0"/>
              <a:buChar char="–"/>
              <a:defRPr/>
            </a:pPr>
            <a:endParaRPr lang="en-US" b="1" dirty="0" smtClean="0">
              <a:solidFill>
                <a:schemeClr val="bg1"/>
              </a:solidFill>
            </a:endParaRPr>
          </a:p>
          <a:p>
            <a:pPr lvl="1" eaLnBrk="1" fontAlgn="auto" hangingPunct="1">
              <a:spcAft>
                <a:spcPts val="0"/>
              </a:spcAft>
              <a:buFont typeface="Arial" pitchFamily="34" charset="0"/>
              <a:buNone/>
              <a:defRPr/>
            </a:pPr>
            <a:endParaRPr lang="en-US" b="1" dirty="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04800" y="228600"/>
            <a:ext cx="8458200" cy="1143000"/>
          </a:xfrm>
        </p:spPr>
        <p:txBody>
          <a:bodyPr/>
          <a:lstStyle/>
          <a:p>
            <a:pPr eaLnBrk="1" hangingPunct="1"/>
            <a:r>
              <a:rPr lang="en-US" sz="3200" b="1" smtClean="0">
                <a:solidFill>
                  <a:schemeClr val="bg1"/>
                </a:solidFill>
              </a:rPr>
              <a:t>What Is The Trigger For Postpartum Depression?</a:t>
            </a:r>
          </a:p>
        </p:txBody>
      </p:sp>
      <p:pic>
        <p:nvPicPr>
          <p:cNvPr id="4" name="Picture 4" descr="cartoon.png"/>
          <p:cNvPicPr>
            <a:picLocks noGrp="1" noChangeAspect="1"/>
          </p:cNvPicPr>
          <p:nvPr>
            <p:ph idx="1"/>
          </p:nvPr>
        </p:nvPicPr>
        <p:blipFill>
          <a:blip r:embed="rId2" cstate="print"/>
          <a:srcRect/>
          <a:stretch>
            <a:fillRect/>
          </a:stretch>
        </p:blipFill>
        <p:spPr>
          <a:xfrm>
            <a:off x="762000" y="1447800"/>
            <a:ext cx="7927606" cy="4953000"/>
          </a:xfrm>
          <a:ln w="12700" cap="sq" cmpd="thickThin">
            <a:solidFill>
              <a:srgbClr val="000000"/>
            </a:solidFill>
          </a:ln>
          <a:effectLst>
            <a:innerShdw blurRad="76200">
              <a:srgbClr val="000000"/>
            </a:inn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8153400" cy="1173162"/>
          </a:xfrm>
        </p:spPr>
        <p:txBody>
          <a:bodyPr/>
          <a:lstStyle/>
          <a:p>
            <a:pPr eaLnBrk="1" hangingPunct="1"/>
            <a:r>
              <a:rPr lang="en-US" b="1" smtClean="0">
                <a:solidFill>
                  <a:schemeClr val="bg1"/>
                </a:solidFill>
              </a:rPr>
              <a:t>No Simple Answers</a:t>
            </a:r>
          </a:p>
        </p:txBody>
      </p:sp>
      <p:sp>
        <p:nvSpPr>
          <p:cNvPr id="28675" name="Content Placeholder 2"/>
          <p:cNvSpPr>
            <a:spLocks noGrp="1"/>
          </p:cNvSpPr>
          <p:nvPr>
            <p:ph idx="1"/>
          </p:nvPr>
        </p:nvSpPr>
        <p:spPr>
          <a:xfrm>
            <a:off x="533400" y="1447800"/>
            <a:ext cx="8153400" cy="4678363"/>
          </a:xfrm>
        </p:spPr>
        <p:txBody>
          <a:bodyPr/>
          <a:lstStyle/>
          <a:p>
            <a:pPr eaLnBrk="1" hangingPunct="1"/>
            <a:r>
              <a:rPr lang="en-US" sz="2800" b="1" smtClean="0">
                <a:solidFill>
                  <a:schemeClr val="bg1"/>
                </a:solidFill>
              </a:rPr>
              <a:t>What exactly is the trigger– stressful life event, psychological issues with transition into motherhood,  change in gonadal steroids, stress hormones, neuroendocrine changes , genetic factors?</a:t>
            </a:r>
          </a:p>
          <a:p>
            <a:pPr eaLnBrk="1" hangingPunct="1"/>
            <a:r>
              <a:rPr lang="en-US" sz="2800" b="1" smtClean="0">
                <a:solidFill>
                  <a:schemeClr val="bg1"/>
                </a:solidFill>
              </a:rPr>
              <a:t>Perinatal mood disorders are probably a heterogeneous group</a:t>
            </a:r>
          </a:p>
          <a:p>
            <a:pPr eaLnBrk="1" hangingPunct="1"/>
            <a:r>
              <a:rPr lang="en-US" sz="2800" b="1" smtClean="0">
                <a:solidFill>
                  <a:schemeClr val="bg1"/>
                </a:solidFill>
              </a:rPr>
              <a:t>Cannot forget that there is a social cultural context– poverty, social isolation, intimate partner violence, lack of extended family support</a:t>
            </a:r>
          </a:p>
          <a:p>
            <a:pPr eaLnBrk="1" hangingPunct="1"/>
            <a:endParaRPr lang="en-US" smtClean="0"/>
          </a:p>
          <a:p>
            <a:pPr eaLnBrk="1" hangingPunct="1">
              <a:buFont typeface="Arial" charset="0"/>
              <a:buNone/>
            </a:pPr>
            <a:endParaRPr lang="en-US"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b="1" dirty="0" smtClean="0">
                <a:solidFill>
                  <a:schemeClr val="bg1"/>
                </a:solidFill>
              </a:rPr>
              <a:t>Maternal Impact of Untreated PPD</a:t>
            </a:r>
          </a:p>
        </p:txBody>
      </p:sp>
      <p:sp>
        <p:nvSpPr>
          <p:cNvPr id="29699" name="Rectangle 3"/>
          <p:cNvSpPr>
            <a:spLocks noGrp="1" noChangeArrowheads="1"/>
          </p:cNvSpPr>
          <p:nvPr>
            <p:ph idx="1"/>
          </p:nvPr>
        </p:nvSpPr>
        <p:spPr>
          <a:xfrm>
            <a:off x="457200" y="1676400"/>
            <a:ext cx="8458200" cy="5943600"/>
          </a:xfrm>
        </p:spPr>
        <p:txBody>
          <a:bodyPr/>
          <a:lstStyle/>
          <a:p>
            <a:pPr eaLnBrk="1" hangingPunct="1"/>
            <a:r>
              <a:rPr lang="en-US" sz="2800" b="1" dirty="0" smtClean="0">
                <a:solidFill>
                  <a:schemeClr val="bg1"/>
                </a:solidFill>
              </a:rPr>
              <a:t>Stressful impact on relationship with partner</a:t>
            </a:r>
          </a:p>
          <a:p>
            <a:pPr eaLnBrk="1" hangingPunct="1"/>
            <a:r>
              <a:rPr lang="en-US" sz="2800" b="1" dirty="0" smtClean="0">
                <a:solidFill>
                  <a:schemeClr val="bg1"/>
                </a:solidFill>
              </a:rPr>
              <a:t>Kindling phenomenon---development of a chronic low grade depression with more susceptibility to repeated episodes of MDD</a:t>
            </a:r>
          </a:p>
          <a:p>
            <a:pPr eaLnBrk="1" hangingPunct="1"/>
            <a:r>
              <a:rPr lang="en-US" sz="2800" b="1" dirty="0" smtClean="0">
                <a:solidFill>
                  <a:schemeClr val="bg1"/>
                </a:solidFill>
              </a:rPr>
              <a:t>Severe postpartum psychiatric disorder is associated with a high rate of death from natural and unnatural causes, particularly suicide</a:t>
            </a:r>
          </a:p>
          <a:p>
            <a:pPr eaLnBrk="1" hangingPunct="1"/>
            <a:r>
              <a:rPr lang="en-US" sz="2800" b="1" u="sng" dirty="0" smtClean="0">
                <a:solidFill>
                  <a:schemeClr val="bg1"/>
                </a:solidFill>
              </a:rPr>
              <a:t>Suicide risk in the first postnatal year is increased 70-fold</a:t>
            </a:r>
          </a:p>
          <a:p>
            <a:pPr eaLnBrk="1" hangingPunct="1"/>
            <a:endParaRPr lang="en-US" sz="2800" b="1" u="sng" dirty="0" smtClean="0">
              <a:solidFill>
                <a:schemeClr val="bg1"/>
              </a:solidFill>
            </a:endParaRPr>
          </a:p>
          <a:p>
            <a:pPr eaLnBrk="1" hangingPunct="1"/>
            <a:endParaRPr lang="en-US" sz="2800" b="1" dirty="0" smtClean="0">
              <a:solidFill>
                <a:schemeClr val="bg1"/>
              </a:solidFill>
            </a:endParaRPr>
          </a:p>
        </p:txBody>
      </p:sp>
      <p:sp>
        <p:nvSpPr>
          <p:cNvPr id="29700" name="Line 4"/>
          <p:cNvSpPr>
            <a:spLocks noChangeShapeType="1"/>
          </p:cNvSpPr>
          <p:nvPr/>
        </p:nvSpPr>
        <p:spPr bwMode="auto">
          <a:xfrm>
            <a:off x="381000" y="1219200"/>
            <a:ext cx="4343400" cy="0"/>
          </a:xfrm>
          <a:prstGeom prst="line">
            <a:avLst/>
          </a:prstGeom>
          <a:noFill/>
          <a:ln w="28575" cap="sq">
            <a:noFill/>
            <a:round/>
            <a:headEnd/>
            <a:tailEnd/>
          </a:ln>
        </p:spPr>
        <p:txBody>
          <a:bodyPr/>
          <a:lstStyle/>
          <a:p>
            <a:endParaRPr lang="en-US"/>
          </a:p>
        </p:txBody>
      </p:sp>
      <p:sp>
        <p:nvSpPr>
          <p:cNvPr id="29701" name="Line 5"/>
          <p:cNvSpPr>
            <a:spLocks noChangeShapeType="1"/>
          </p:cNvSpPr>
          <p:nvPr/>
        </p:nvSpPr>
        <p:spPr bwMode="auto">
          <a:xfrm>
            <a:off x="381000" y="5867400"/>
            <a:ext cx="4343400" cy="0"/>
          </a:xfrm>
          <a:prstGeom prst="line">
            <a:avLst/>
          </a:prstGeom>
          <a:noFill/>
          <a:ln w="28575" cap="sq">
            <a:noFill/>
            <a:round/>
            <a:headEnd/>
            <a:tailEnd/>
          </a:ln>
        </p:spPr>
        <p:txBody>
          <a:bodyPr/>
          <a:lstStyle/>
          <a:p>
            <a:endParaRPr lang="en-US"/>
          </a:p>
        </p:txBody>
      </p:sp>
      <p:sp>
        <p:nvSpPr>
          <p:cNvPr id="29702" name="Line 6"/>
          <p:cNvSpPr>
            <a:spLocks noChangeShapeType="1"/>
          </p:cNvSpPr>
          <p:nvPr/>
        </p:nvSpPr>
        <p:spPr bwMode="auto">
          <a:xfrm>
            <a:off x="381000" y="1219200"/>
            <a:ext cx="0" cy="533400"/>
          </a:xfrm>
          <a:prstGeom prst="line">
            <a:avLst/>
          </a:prstGeom>
          <a:noFill/>
          <a:ln w="28575" cap="sq">
            <a:noFill/>
            <a:round/>
            <a:headEnd/>
            <a:tailEnd/>
          </a:ln>
        </p:spPr>
        <p:txBody>
          <a:bodyPr/>
          <a:lstStyle/>
          <a:p>
            <a:endParaRPr lang="en-US"/>
          </a:p>
        </p:txBody>
      </p:sp>
      <p:sp>
        <p:nvSpPr>
          <p:cNvPr id="29703" name="Line 7"/>
          <p:cNvSpPr>
            <a:spLocks noChangeShapeType="1"/>
          </p:cNvSpPr>
          <p:nvPr/>
        </p:nvSpPr>
        <p:spPr bwMode="auto">
          <a:xfrm>
            <a:off x="8610600" y="1219200"/>
            <a:ext cx="0" cy="533400"/>
          </a:xfrm>
          <a:prstGeom prst="line">
            <a:avLst/>
          </a:prstGeom>
          <a:noFill/>
          <a:ln w="28575" cap="sq">
            <a:noFill/>
            <a:round/>
            <a:headEnd/>
            <a:tailEnd/>
          </a:ln>
        </p:spPr>
        <p:txBody>
          <a:bodyPr/>
          <a:lstStyle/>
          <a:p>
            <a:endParaRPr lang="en-US"/>
          </a:p>
        </p:txBody>
      </p:sp>
      <p:sp>
        <p:nvSpPr>
          <p:cNvPr id="29704" name="Line 8"/>
          <p:cNvSpPr>
            <a:spLocks noChangeShapeType="1"/>
          </p:cNvSpPr>
          <p:nvPr/>
        </p:nvSpPr>
        <p:spPr bwMode="auto">
          <a:xfrm>
            <a:off x="4724400" y="1219200"/>
            <a:ext cx="3886200" cy="0"/>
          </a:xfrm>
          <a:prstGeom prst="line">
            <a:avLst/>
          </a:prstGeom>
          <a:noFill/>
          <a:ln w="28575" cap="sq">
            <a:noFill/>
            <a:round/>
            <a:headEnd/>
            <a:tailEnd/>
          </a:ln>
        </p:spPr>
        <p:txBody>
          <a:bodyPr/>
          <a:lstStyle/>
          <a:p>
            <a:endParaRPr lang="en-US"/>
          </a:p>
        </p:txBody>
      </p:sp>
      <p:sp>
        <p:nvSpPr>
          <p:cNvPr id="29705" name="Line 9"/>
          <p:cNvSpPr>
            <a:spLocks noChangeShapeType="1"/>
          </p:cNvSpPr>
          <p:nvPr/>
        </p:nvSpPr>
        <p:spPr bwMode="auto">
          <a:xfrm>
            <a:off x="381000" y="1752600"/>
            <a:ext cx="0" cy="685800"/>
          </a:xfrm>
          <a:prstGeom prst="line">
            <a:avLst/>
          </a:prstGeom>
          <a:noFill/>
          <a:ln w="28575" cap="sq">
            <a:noFill/>
            <a:round/>
            <a:headEnd/>
            <a:tailEnd/>
          </a:ln>
        </p:spPr>
        <p:txBody>
          <a:bodyPr/>
          <a:lstStyle/>
          <a:p>
            <a:endParaRPr lang="en-US"/>
          </a:p>
        </p:txBody>
      </p:sp>
      <p:sp>
        <p:nvSpPr>
          <p:cNvPr id="29706" name="Line 10"/>
          <p:cNvSpPr>
            <a:spLocks noChangeShapeType="1"/>
          </p:cNvSpPr>
          <p:nvPr/>
        </p:nvSpPr>
        <p:spPr bwMode="auto">
          <a:xfrm>
            <a:off x="8610600" y="1752600"/>
            <a:ext cx="0" cy="685800"/>
          </a:xfrm>
          <a:prstGeom prst="line">
            <a:avLst/>
          </a:prstGeom>
          <a:noFill/>
          <a:ln w="28575" cap="sq">
            <a:noFill/>
            <a:round/>
            <a:headEnd/>
            <a:tailEnd/>
          </a:ln>
        </p:spPr>
        <p:txBody>
          <a:bodyPr/>
          <a:lstStyle/>
          <a:p>
            <a:endParaRPr lang="en-US"/>
          </a:p>
        </p:txBody>
      </p:sp>
      <p:sp>
        <p:nvSpPr>
          <p:cNvPr id="29707" name="Line 11"/>
          <p:cNvSpPr>
            <a:spLocks noChangeShapeType="1"/>
          </p:cNvSpPr>
          <p:nvPr/>
        </p:nvSpPr>
        <p:spPr bwMode="auto">
          <a:xfrm>
            <a:off x="381000" y="2438400"/>
            <a:ext cx="0" cy="685800"/>
          </a:xfrm>
          <a:prstGeom prst="line">
            <a:avLst/>
          </a:prstGeom>
          <a:noFill/>
          <a:ln w="28575" cap="sq">
            <a:noFill/>
            <a:round/>
            <a:headEnd/>
            <a:tailEnd/>
          </a:ln>
        </p:spPr>
        <p:txBody>
          <a:bodyPr/>
          <a:lstStyle/>
          <a:p>
            <a:endParaRPr lang="en-US"/>
          </a:p>
        </p:txBody>
      </p:sp>
      <p:sp>
        <p:nvSpPr>
          <p:cNvPr id="29708" name="Line 12"/>
          <p:cNvSpPr>
            <a:spLocks noChangeShapeType="1"/>
          </p:cNvSpPr>
          <p:nvPr/>
        </p:nvSpPr>
        <p:spPr bwMode="auto">
          <a:xfrm>
            <a:off x="8610600" y="2438400"/>
            <a:ext cx="0" cy="685800"/>
          </a:xfrm>
          <a:prstGeom prst="line">
            <a:avLst/>
          </a:prstGeom>
          <a:noFill/>
          <a:ln w="28575" cap="sq">
            <a:noFill/>
            <a:round/>
            <a:headEnd/>
            <a:tailEnd/>
          </a:ln>
        </p:spPr>
        <p:txBody>
          <a:bodyPr/>
          <a:lstStyle/>
          <a:p>
            <a:endParaRPr lang="en-US"/>
          </a:p>
        </p:txBody>
      </p:sp>
      <p:sp>
        <p:nvSpPr>
          <p:cNvPr id="29709" name="Line 13"/>
          <p:cNvSpPr>
            <a:spLocks noChangeShapeType="1"/>
          </p:cNvSpPr>
          <p:nvPr/>
        </p:nvSpPr>
        <p:spPr bwMode="auto">
          <a:xfrm>
            <a:off x="381000" y="3124200"/>
            <a:ext cx="0" cy="685800"/>
          </a:xfrm>
          <a:prstGeom prst="line">
            <a:avLst/>
          </a:prstGeom>
          <a:noFill/>
          <a:ln w="28575" cap="sq">
            <a:noFill/>
            <a:round/>
            <a:headEnd/>
            <a:tailEnd/>
          </a:ln>
        </p:spPr>
        <p:txBody>
          <a:bodyPr/>
          <a:lstStyle/>
          <a:p>
            <a:endParaRPr lang="en-US"/>
          </a:p>
        </p:txBody>
      </p:sp>
      <p:sp>
        <p:nvSpPr>
          <p:cNvPr id="29710" name="Line 14"/>
          <p:cNvSpPr>
            <a:spLocks noChangeShapeType="1"/>
          </p:cNvSpPr>
          <p:nvPr/>
        </p:nvSpPr>
        <p:spPr bwMode="auto">
          <a:xfrm>
            <a:off x="8610600" y="3124200"/>
            <a:ext cx="0" cy="685800"/>
          </a:xfrm>
          <a:prstGeom prst="line">
            <a:avLst/>
          </a:prstGeom>
          <a:noFill/>
          <a:ln w="28575" cap="sq">
            <a:noFill/>
            <a:round/>
            <a:headEnd/>
            <a:tailEnd/>
          </a:ln>
        </p:spPr>
        <p:txBody>
          <a:bodyPr/>
          <a:lstStyle/>
          <a:p>
            <a:endParaRPr lang="en-US"/>
          </a:p>
        </p:txBody>
      </p:sp>
      <p:sp>
        <p:nvSpPr>
          <p:cNvPr id="29711" name="Line 15"/>
          <p:cNvSpPr>
            <a:spLocks noChangeShapeType="1"/>
          </p:cNvSpPr>
          <p:nvPr/>
        </p:nvSpPr>
        <p:spPr bwMode="auto">
          <a:xfrm>
            <a:off x="381000" y="3810000"/>
            <a:ext cx="0" cy="685800"/>
          </a:xfrm>
          <a:prstGeom prst="line">
            <a:avLst/>
          </a:prstGeom>
          <a:noFill/>
          <a:ln w="28575" cap="sq">
            <a:noFill/>
            <a:round/>
            <a:headEnd/>
            <a:tailEnd/>
          </a:ln>
        </p:spPr>
        <p:txBody>
          <a:bodyPr/>
          <a:lstStyle/>
          <a:p>
            <a:endParaRPr lang="en-US"/>
          </a:p>
        </p:txBody>
      </p:sp>
      <p:sp>
        <p:nvSpPr>
          <p:cNvPr id="29712" name="Line 16"/>
          <p:cNvSpPr>
            <a:spLocks noChangeShapeType="1"/>
          </p:cNvSpPr>
          <p:nvPr/>
        </p:nvSpPr>
        <p:spPr bwMode="auto">
          <a:xfrm>
            <a:off x="8610600" y="3810000"/>
            <a:ext cx="0" cy="685800"/>
          </a:xfrm>
          <a:prstGeom prst="line">
            <a:avLst/>
          </a:prstGeom>
          <a:noFill/>
          <a:ln w="28575" cap="sq">
            <a:noFill/>
            <a:round/>
            <a:headEnd/>
            <a:tailEnd/>
          </a:ln>
        </p:spPr>
        <p:txBody>
          <a:bodyPr/>
          <a:lstStyle/>
          <a:p>
            <a:endParaRPr lang="en-US"/>
          </a:p>
        </p:txBody>
      </p:sp>
      <p:sp>
        <p:nvSpPr>
          <p:cNvPr id="29713" name="Line 17"/>
          <p:cNvSpPr>
            <a:spLocks noChangeShapeType="1"/>
          </p:cNvSpPr>
          <p:nvPr/>
        </p:nvSpPr>
        <p:spPr bwMode="auto">
          <a:xfrm>
            <a:off x="381000" y="4495800"/>
            <a:ext cx="0" cy="685800"/>
          </a:xfrm>
          <a:prstGeom prst="line">
            <a:avLst/>
          </a:prstGeom>
          <a:noFill/>
          <a:ln w="28575" cap="sq">
            <a:noFill/>
            <a:round/>
            <a:headEnd/>
            <a:tailEnd/>
          </a:ln>
        </p:spPr>
        <p:txBody>
          <a:bodyPr/>
          <a:lstStyle/>
          <a:p>
            <a:endParaRPr lang="en-US"/>
          </a:p>
        </p:txBody>
      </p:sp>
      <p:sp>
        <p:nvSpPr>
          <p:cNvPr id="29714" name="Line 18"/>
          <p:cNvSpPr>
            <a:spLocks noChangeShapeType="1"/>
          </p:cNvSpPr>
          <p:nvPr/>
        </p:nvSpPr>
        <p:spPr bwMode="auto">
          <a:xfrm>
            <a:off x="8610600" y="4495800"/>
            <a:ext cx="0" cy="685800"/>
          </a:xfrm>
          <a:prstGeom prst="line">
            <a:avLst/>
          </a:prstGeom>
          <a:noFill/>
          <a:ln w="28575" cap="sq">
            <a:noFill/>
            <a:round/>
            <a:headEnd/>
            <a:tailEnd/>
          </a:ln>
        </p:spPr>
        <p:txBody>
          <a:bodyPr/>
          <a:lstStyle/>
          <a:p>
            <a:endParaRPr lang="en-US"/>
          </a:p>
        </p:txBody>
      </p:sp>
      <p:sp>
        <p:nvSpPr>
          <p:cNvPr id="29715" name="Line 19"/>
          <p:cNvSpPr>
            <a:spLocks noChangeShapeType="1"/>
          </p:cNvSpPr>
          <p:nvPr/>
        </p:nvSpPr>
        <p:spPr bwMode="auto">
          <a:xfrm>
            <a:off x="381000" y="5181600"/>
            <a:ext cx="0" cy="685800"/>
          </a:xfrm>
          <a:prstGeom prst="line">
            <a:avLst/>
          </a:prstGeom>
          <a:noFill/>
          <a:ln w="28575" cap="sq">
            <a:noFill/>
            <a:round/>
            <a:headEnd/>
            <a:tailEnd/>
          </a:ln>
        </p:spPr>
        <p:txBody>
          <a:bodyPr/>
          <a:lstStyle/>
          <a:p>
            <a:endParaRPr lang="en-US"/>
          </a:p>
        </p:txBody>
      </p:sp>
      <p:sp>
        <p:nvSpPr>
          <p:cNvPr id="29716" name="Line 20"/>
          <p:cNvSpPr>
            <a:spLocks noChangeShapeType="1"/>
          </p:cNvSpPr>
          <p:nvPr/>
        </p:nvSpPr>
        <p:spPr bwMode="auto">
          <a:xfrm>
            <a:off x="8610600" y="5181600"/>
            <a:ext cx="0" cy="685800"/>
          </a:xfrm>
          <a:prstGeom prst="line">
            <a:avLst/>
          </a:prstGeom>
          <a:noFill/>
          <a:ln w="28575" cap="sq">
            <a:noFill/>
            <a:round/>
            <a:headEnd/>
            <a:tailEnd/>
          </a:ln>
        </p:spPr>
        <p:txBody>
          <a:bodyPr/>
          <a:lstStyle/>
          <a:p>
            <a:endParaRPr lang="en-US"/>
          </a:p>
        </p:txBody>
      </p:sp>
      <p:sp>
        <p:nvSpPr>
          <p:cNvPr id="29717" name="Line 21"/>
          <p:cNvSpPr>
            <a:spLocks noChangeShapeType="1"/>
          </p:cNvSpPr>
          <p:nvPr/>
        </p:nvSpPr>
        <p:spPr bwMode="auto">
          <a:xfrm>
            <a:off x="4724400" y="5867400"/>
            <a:ext cx="3886200" cy="0"/>
          </a:xfrm>
          <a:prstGeom prst="line">
            <a:avLst/>
          </a:prstGeom>
          <a:noFill/>
          <a:ln w="28575" cap="sq">
            <a:no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74638"/>
            <a:ext cx="8229600" cy="1096962"/>
          </a:xfrm>
        </p:spPr>
        <p:txBody>
          <a:bodyPr rtlCol="0">
            <a:normAutofit fontScale="90000"/>
          </a:bodyPr>
          <a:lstStyle/>
          <a:p>
            <a:pPr eaLnBrk="1" fontAlgn="auto" hangingPunct="1">
              <a:spcAft>
                <a:spcPts val="0"/>
              </a:spcAft>
              <a:defRPr/>
            </a:pPr>
            <a:r>
              <a:rPr lang="en-US" b="1" dirty="0" smtClean="0">
                <a:solidFill>
                  <a:schemeClr val="bg1"/>
                </a:solidFill>
              </a:rPr>
              <a:t>Impact of Untreated Postpartum Maternal Depression on the Infant</a:t>
            </a:r>
          </a:p>
        </p:txBody>
      </p:sp>
      <p:sp>
        <p:nvSpPr>
          <p:cNvPr id="25603" name="Rectangle 3"/>
          <p:cNvSpPr>
            <a:spLocks noGrp="1" noChangeArrowheads="1"/>
          </p:cNvSpPr>
          <p:nvPr>
            <p:ph idx="1"/>
          </p:nvPr>
        </p:nvSpPr>
        <p:spPr>
          <a:xfrm>
            <a:off x="457200" y="1905000"/>
            <a:ext cx="8229600" cy="4267200"/>
          </a:xfrm>
        </p:spPr>
        <p:txBody>
          <a:bodyPr rtlCol="0">
            <a:normAutofit fontScale="92500" lnSpcReduction="10000"/>
          </a:bodyPr>
          <a:lstStyle/>
          <a:p>
            <a:pPr lvl="1" eaLnBrk="1" fontAlgn="auto" hangingPunct="1">
              <a:spcAft>
                <a:spcPts val="0"/>
              </a:spcAft>
              <a:buFont typeface="Arial" pitchFamily="34" charset="0"/>
              <a:buChar char="•"/>
              <a:defRPr/>
            </a:pPr>
            <a:r>
              <a:rPr lang="en-US" sz="3200" b="1" dirty="0" smtClean="0">
                <a:solidFill>
                  <a:schemeClr val="bg1"/>
                </a:solidFill>
              </a:rPr>
              <a:t>Poor weight gain</a:t>
            </a:r>
          </a:p>
          <a:p>
            <a:pPr lvl="1" eaLnBrk="1" fontAlgn="auto" hangingPunct="1">
              <a:spcAft>
                <a:spcPts val="0"/>
              </a:spcAft>
              <a:buFont typeface="Arial" pitchFamily="34" charset="0"/>
              <a:buChar char="•"/>
              <a:defRPr/>
            </a:pPr>
            <a:r>
              <a:rPr lang="en-US" sz="3200" b="1" dirty="0" smtClean="0">
                <a:solidFill>
                  <a:schemeClr val="bg1"/>
                </a:solidFill>
              </a:rPr>
              <a:t>Sleep problems</a:t>
            </a:r>
          </a:p>
          <a:p>
            <a:pPr lvl="1" eaLnBrk="1" fontAlgn="auto" hangingPunct="1">
              <a:spcAft>
                <a:spcPts val="0"/>
              </a:spcAft>
              <a:buFont typeface="Arial" pitchFamily="34" charset="0"/>
              <a:buChar char="•"/>
              <a:defRPr/>
            </a:pPr>
            <a:r>
              <a:rPr lang="en-US" sz="3200" b="1" noProof="1" smtClean="0">
                <a:solidFill>
                  <a:schemeClr val="bg1"/>
                </a:solidFill>
              </a:rPr>
              <a:t>More likely to have colic</a:t>
            </a:r>
          </a:p>
          <a:p>
            <a:pPr lvl="1" eaLnBrk="1" fontAlgn="auto" hangingPunct="1">
              <a:spcAft>
                <a:spcPts val="0"/>
              </a:spcAft>
              <a:buFont typeface="Arial" pitchFamily="34" charset="0"/>
              <a:buChar char="•"/>
              <a:defRPr/>
            </a:pPr>
            <a:r>
              <a:rPr lang="en-US" sz="3200" b="1" dirty="0" smtClean="0">
                <a:solidFill>
                  <a:schemeClr val="bg1"/>
                </a:solidFill>
              </a:rPr>
              <a:t>Less breastfeeding-depressed mothers more likely to discontinue breastfeeding</a:t>
            </a:r>
          </a:p>
          <a:p>
            <a:pPr lvl="1" eaLnBrk="1" fontAlgn="auto" hangingPunct="1">
              <a:spcAft>
                <a:spcPts val="0"/>
              </a:spcAft>
              <a:buFont typeface="Arial" pitchFamily="34" charset="0"/>
              <a:buChar char="•"/>
              <a:defRPr/>
            </a:pPr>
            <a:r>
              <a:rPr lang="en-US" sz="3200" b="1" dirty="0" smtClean="0">
                <a:solidFill>
                  <a:schemeClr val="bg1"/>
                </a:solidFill>
              </a:rPr>
              <a:t>Higher incidence of asthma and other illness</a:t>
            </a:r>
          </a:p>
          <a:p>
            <a:pPr lvl="1" eaLnBrk="1" fontAlgn="auto" hangingPunct="1">
              <a:spcAft>
                <a:spcPts val="0"/>
              </a:spcAft>
              <a:buFont typeface="Arial" pitchFamily="34" charset="0"/>
              <a:buChar char="•"/>
              <a:defRPr/>
            </a:pPr>
            <a:r>
              <a:rPr lang="en-US" sz="3200" b="1" dirty="0" smtClean="0">
                <a:solidFill>
                  <a:schemeClr val="bg1"/>
                </a:solidFill>
              </a:rPr>
              <a:t>Impaired maternal health and safety practices</a:t>
            </a:r>
          </a:p>
          <a:p>
            <a:pPr lvl="1" eaLnBrk="1" fontAlgn="auto" hangingPunct="1">
              <a:spcAft>
                <a:spcPts val="0"/>
              </a:spcAft>
              <a:buFont typeface="Arial" pitchFamily="34" charset="0"/>
              <a:buChar char="•"/>
              <a:defRPr/>
            </a:pPr>
            <a:r>
              <a:rPr lang="en-US" sz="3200" b="1" dirty="0" smtClean="0">
                <a:solidFill>
                  <a:schemeClr val="bg1"/>
                </a:solidFill>
              </a:rPr>
              <a:t>Increased risk of child abuse and neglect</a:t>
            </a:r>
          </a:p>
        </p:txBody>
      </p:sp>
      <p:sp>
        <p:nvSpPr>
          <p:cNvPr id="30724" name="Line 4"/>
          <p:cNvSpPr>
            <a:spLocks noChangeShapeType="1"/>
          </p:cNvSpPr>
          <p:nvPr/>
        </p:nvSpPr>
        <p:spPr bwMode="auto">
          <a:xfrm>
            <a:off x="381000" y="1219200"/>
            <a:ext cx="4343400" cy="0"/>
          </a:xfrm>
          <a:prstGeom prst="line">
            <a:avLst/>
          </a:prstGeom>
          <a:noFill/>
          <a:ln w="28575" cap="sq">
            <a:noFill/>
            <a:round/>
            <a:headEnd/>
            <a:tailEnd/>
          </a:ln>
        </p:spPr>
        <p:txBody>
          <a:bodyPr/>
          <a:lstStyle/>
          <a:p>
            <a:endParaRPr lang="en-US"/>
          </a:p>
        </p:txBody>
      </p:sp>
      <p:sp>
        <p:nvSpPr>
          <p:cNvPr id="30725" name="Line 5"/>
          <p:cNvSpPr>
            <a:spLocks noChangeShapeType="1"/>
          </p:cNvSpPr>
          <p:nvPr/>
        </p:nvSpPr>
        <p:spPr bwMode="auto">
          <a:xfrm>
            <a:off x="381000" y="5867400"/>
            <a:ext cx="4343400" cy="0"/>
          </a:xfrm>
          <a:prstGeom prst="line">
            <a:avLst/>
          </a:prstGeom>
          <a:noFill/>
          <a:ln w="28575" cap="sq">
            <a:noFill/>
            <a:round/>
            <a:headEnd/>
            <a:tailEnd/>
          </a:ln>
        </p:spPr>
        <p:txBody>
          <a:bodyPr/>
          <a:lstStyle/>
          <a:p>
            <a:endParaRPr lang="en-US"/>
          </a:p>
        </p:txBody>
      </p:sp>
      <p:sp>
        <p:nvSpPr>
          <p:cNvPr id="30726" name="Line 6"/>
          <p:cNvSpPr>
            <a:spLocks noChangeShapeType="1"/>
          </p:cNvSpPr>
          <p:nvPr/>
        </p:nvSpPr>
        <p:spPr bwMode="auto">
          <a:xfrm>
            <a:off x="381000" y="1219200"/>
            <a:ext cx="0" cy="533400"/>
          </a:xfrm>
          <a:prstGeom prst="line">
            <a:avLst/>
          </a:prstGeom>
          <a:noFill/>
          <a:ln w="28575" cap="sq">
            <a:noFill/>
            <a:round/>
            <a:headEnd/>
            <a:tailEnd/>
          </a:ln>
        </p:spPr>
        <p:txBody>
          <a:bodyPr/>
          <a:lstStyle/>
          <a:p>
            <a:endParaRPr lang="en-US"/>
          </a:p>
        </p:txBody>
      </p:sp>
      <p:sp>
        <p:nvSpPr>
          <p:cNvPr id="30727" name="Line 7"/>
          <p:cNvSpPr>
            <a:spLocks noChangeShapeType="1"/>
          </p:cNvSpPr>
          <p:nvPr/>
        </p:nvSpPr>
        <p:spPr bwMode="auto">
          <a:xfrm>
            <a:off x="8610600" y="1219200"/>
            <a:ext cx="0" cy="533400"/>
          </a:xfrm>
          <a:prstGeom prst="line">
            <a:avLst/>
          </a:prstGeom>
          <a:noFill/>
          <a:ln w="28575" cap="sq">
            <a:noFill/>
            <a:round/>
            <a:headEnd/>
            <a:tailEnd/>
          </a:ln>
        </p:spPr>
        <p:txBody>
          <a:bodyPr/>
          <a:lstStyle/>
          <a:p>
            <a:endParaRPr lang="en-US"/>
          </a:p>
        </p:txBody>
      </p:sp>
      <p:sp>
        <p:nvSpPr>
          <p:cNvPr id="30728" name="Line 8"/>
          <p:cNvSpPr>
            <a:spLocks noChangeShapeType="1"/>
          </p:cNvSpPr>
          <p:nvPr/>
        </p:nvSpPr>
        <p:spPr bwMode="auto">
          <a:xfrm>
            <a:off x="4724400" y="1219200"/>
            <a:ext cx="3886200" cy="0"/>
          </a:xfrm>
          <a:prstGeom prst="line">
            <a:avLst/>
          </a:prstGeom>
          <a:noFill/>
          <a:ln w="28575" cap="sq">
            <a:noFill/>
            <a:round/>
            <a:headEnd/>
            <a:tailEnd/>
          </a:ln>
        </p:spPr>
        <p:txBody>
          <a:bodyPr/>
          <a:lstStyle/>
          <a:p>
            <a:endParaRPr lang="en-US"/>
          </a:p>
        </p:txBody>
      </p:sp>
      <p:sp>
        <p:nvSpPr>
          <p:cNvPr id="30729" name="Line 9"/>
          <p:cNvSpPr>
            <a:spLocks noChangeShapeType="1"/>
          </p:cNvSpPr>
          <p:nvPr/>
        </p:nvSpPr>
        <p:spPr bwMode="auto">
          <a:xfrm>
            <a:off x="381000" y="1752600"/>
            <a:ext cx="0" cy="685800"/>
          </a:xfrm>
          <a:prstGeom prst="line">
            <a:avLst/>
          </a:prstGeom>
          <a:noFill/>
          <a:ln w="28575" cap="sq">
            <a:noFill/>
            <a:round/>
            <a:headEnd/>
            <a:tailEnd/>
          </a:ln>
        </p:spPr>
        <p:txBody>
          <a:bodyPr/>
          <a:lstStyle/>
          <a:p>
            <a:endParaRPr lang="en-US"/>
          </a:p>
        </p:txBody>
      </p:sp>
      <p:sp>
        <p:nvSpPr>
          <p:cNvPr id="30730" name="Line 10"/>
          <p:cNvSpPr>
            <a:spLocks noChangeShapeType="1"/>
          </p:cNvSpPr>
          <p:nvPr/>
        </p:nvSpPr>
        <p:spPr bwMode="auto">
          <a:xfrm>
            <a:off x="8610600" y="1752600"/>
            <a:ext cx="0" cy="685800"/>
          </a:xfrm>
          <a:prstGeom prst="line">
            <a:avLst/>
          </a:prstGeom>
          <a:noFill/>
          <a:ln w="28575" cap="sq">
            <a:noFill/>
            <a:round/>
            <a:headEnd/>
            <a:tailEnd/>
          </a:ln>
        </p:spPr>
        <p:txBody>
          <a:bodyPr/>
          <a:lstStyle/>
          <a:p>
            <a:endParaRPr lang="en-US"/>
          </a:p>
        </p:txBody>
      </p:sp>
      <p:sp>
        <p:nvSpPr>
          <p:cNvPr id="30731" name="Line 11"/>
          <p:cNvSpPr>
            <a:spLocks noChangeShapeType="1"/>
          </p:cNvSpPr>
          <p:nvPr/>
        </p:nvSpPr>
        <p:spPr bwMode="auto">
          <a:xfrm>
            <a:off x="381000" y="2438400"/>
            <a:ext cx="0" cy="685800"/>
          </a:xfrm>
          <a:prstGeom prst="line">
            <a:avLst/>
          </a:prstGeom>
          <a:noFill/>
          <a:ln w="28575" cap="sq">
            <a:noFill/>
            <a:round/>
            <a:headEnd/>
            <a:tailEnd/>
          </a:ln>
        </p:spPr>
        <p:txBody>
          <a:bodyPr/>
          <a:lstStyle/>
          <a:p>
            <a:endParaRPr lang="en-US"/>
          </a:p>
        </p:txBody>
      </p:sp>
      <p:sp>
        <p:nvSpPr>
          <p:cNvPr id="30732" name="Line 12"/>
          <p:cNvSpPr>
            <a:spLocks noChangeShapeType="1"/>
          </p:cNvSpPr>
          <p:nvPr/>
        </p:nvSpPr>
        <p:spPr bwMode="auto">
          <a:xfrm>
            <a:off x="8610600" y="2438400"/>
            <a:ext cx="0" cy="685800"/>
          </a:xfrm>
          <a:prstGeom prst="line">
            <a:avLst/>
          </a:prstGeom>
          <a:noFill/>
          <a:ln w="28575" cap="sq">
            <a:noFill/>
            <a:round/>
            <a:headEnd/>
            <a:tailEnd/>
          </a:ln>
        </p:spPr>
        <p:txBody>
          <a:bodyPr/>
          <a:lstStyle/>
          <a:p>
            <a:endParaRPr lang="en-US"/>
          </a:p>
        </p:txBody>
      </p:sp>
      <p:sp>
        <p:nvSpPr>
          <p:cNvPr id="30733" name="Line 13"/>
          <p:cNvSpPr>
            <a:spLocks noChangeShapeType="1"/>
          </p:cNvSpPr>
          <p:nvPr/>
        </p:nvSpPr>
        <p:spPr bwMode="auto">
          <a:xfrm>
            <a:off x="381000" y="3124200"/>
            <a:ext cx="0" cy="685800"/>
          </a:xfrm>
          <a:prstGeom prst="line">
            <a:avLst/>
          </a:prstGeom>
          <a:noFill/>
          <a:ln w="28575" cap="sq">
            <a:noFill/>
            <a:round/>
            <a:headEnd/>
            <a:tailEnd/>
          </a:ln>
        </p:spPr>
        <p:txBody>
          <a:bodyPr/>
          <a:lstStyle/>
          <a:p>
            <a:endParaRPr lang="en-US"/>
          </a:p>
        </p:txBody>
      </p:sp>
      <p:sp>
        <p:nvSpPr>
          <p:cNvPr id="30734" name="Line 14"/>
          <p:cNvSpPr>
            <a:spLocks noChangeShapeType="1"/>
          </p:cNvSpPr>
          <p:nvPr/>
        </p:nvSpPr>
        <p:spPr bwMode="auto">
          <a:xfrm>
            <a:off x="8610600" y="3124200"/>
            <a:ext cx="0" cy="685800"/>
          </a:xfrm>
          <a:prstGeom prst="line">
            <a:avLst/>
          </a:prstGeom>
          <a:noFill/>
          <a:ln w="28575" cap="sq">
            <a:noFill/>
            <a:round/>
            <a:headEnd/>
            <a:tailEnd/>
          </a:ln>
        </p:spPr>
        <p:txBody>
          <a:bodyPr/>
          <a:lstStyle/>
          <a:p>
            <a:endParaRPr lang="en-US"/>
          </a:p>
        </p:txBody>
      </p:sp>
      <p:sp>
        <p:nvSpPr>
          <p:cNvPr id="30735" name="Line 15"/>
          <p:cNvSpPr>
            <a:spLocks noChangeShapeType="1"/>
          </p:cNvSpPr>
          <p:nvPr/>
        </p:nvSpPr>
        <p:spPr bwMode="auto">
          <a:xfrm>
            <a:off x="381000" y="3810000"/>
            <a:ext cx="0" cy="685800"/>
          </a:xfrm>
          <a:prstGeom prst="line">
            <a:avLst/>
          </a:prstGeom>
          <a:noFill/>
          <a:ln w="28575" cap="sq">
            <a:noFill/>
            <a:round/>
            <a:headEnd/>
            <a:tailEnd/>
          </a:ln>
        </p:spPr>
        <p:txBody>
          <a:bodyPr/>
          <a:lstStyle/>
          <a:p>
            <a:endParaRPr lang="en-US"/>
          </a:p>
        </p:txBody>
      </p:sp>
      <p:sp>
        <p:nvSpPr>
          <p:cNvPr id="30736" name="Line 16"/>
          <p:cNvSpPr>
            <a:spLocks noChangeShapeType="1"/>
          </p:cNvSpPr>
          <p:nvPr/>
        </p:nvSpPr>
        <p:spPr bwMode="auto">
          <a:xfrm>
            <a:off x="8610600" y="3810000"/>
            <a:ext cx="0" cy="685800"/>
          </a:xfrm>
          <a:prstGeom prst="line">
            <a:avLst/>
          </a:prstGeom>
          <a:noFill/>
          <a:ln w="28575" cap="sq">
            <a:noFill/>
            <a:round/>
            <a:headEnd/>
            <a:tailEnd/>
          </a:ln>
        </p:spPr>
        <p:txBody>
          <a:bodyPr/>
          <a:lstStyle/>
          <a:p>
            <a:endParaRPr lang="en-US"/>
          </a:p>
        </p:txBody>
      </p:sp>
      <p:sp>
        <p:nvSpPr>
          <p:cNvPr id="30737" name="Line 17"/>
          <p:cNvSpPr>
            <a:spLocks noChangeShapeType="1"/>
          </p:cNvSpPr>
          <p:nvPr/>
        </p:nvSpPr>
        <p:spPr bwMode="auto">
          <a:xfrm>
            <a:off x="381000" y="4495800"/>
            <a:ext cx="0" cy="685800"/>
          </a:xfrm>
          <a:prstGeom prst="line">
            <a:avLst/>
          </a:prstGeom>
          <a:noFill/>
          <a:ln w="28575" cap="sq">
            <a:noFill/>
            <a:round/>
            <a:headEnd/>
            <a:tailEnd/>
          </a:ln>
        </p:spPr>
        <p:txBody>
          <a:bodyPr/>
          <a:lstStyle/>
          <a:p>
            <a:endParaRPr lang="en-US"/>
          </a:p>
        </p:txBody>
      </p:sp>
      <p:sp>
        <p:nvSpPr>
          <p:cNvPr id="30738" name="Line 18"/>
          <p:cNvSpPr>
            <a:spLocks noChangeShapeType="1"/>
          </p:cNvSpPr>
          <p:nvPr/>
        </p:nvSpPr>
        <p:spPr bwMode="auto">
          <a:xfrm>
            <a:off x="8610600" y="4495800"/>
            <a:ext cx="0" cy="685800"/>
          </a:xfrm>
          <a:prstGeom prst="line">
            <a:avLst/>
          </a:prstGeom>
          <a:noFill/>
          <a:ln w="28575" cap="sq">
            <a:noFill/>
            <a:round/>
            <a:headEnd/>
            <a:tailEnd/>
          </a:ln>
        </p:spPr>
        <p:txBody>
          <a:bodyPr/>
          <a:lstStyle/>
          <a:p>
            <a:endParaRPr lang="en-US"/>
          </a:p>
        </p:txBody>
      </p:sp>
      <p:sp>
        <p:nvSpPr>
          <p:cNvPr id="30739" name="Line 19"/>
          <p:cNvSpPr>
            <a:spLocks noChangeShapeType="1"/>
          </p:cNvSpPr>
          <p:nvPr/>
        </p:nvSpPr>
        <p:spPr bwMode="auto">
          <a:xfrm>
            <a:off x="381000" y="5181600"/>
            <a:ext cx="0" cy="685800"/>
          </a:xfrm>
          <a:prstGeom prst="line">
            <a:avLst/>
          </a:prstGeom>
          <a:noFill/>
          <a:ln w="28575" cap="sq">
            <a:noFill/>
            <a:round/>
            <a:headEnd/>
            <a:tailEnd/>
          </a:ln>
        </p:spPr>
        <p:txBody>
          <a:bodyPr/>
          <a:lstStyle/>
          <a:p>
            <a:endParaRPr lang="en-US"/>
          </a:p>
        </p:txBody>
      </p:sp>
      <p:sp>
        <p:nvSpPr>
          <p:cNvPr id="30740" name="Line 20"/>
          <p:cNvSpPr>
            <a:spLocks noChangeShapeType="1"/>
          </p:cNvSpPr>
          <p:nvPr/>
        </p:nvSpPr>
        <p:spPr bwMode="auto">
          <a:xfrm>
            <a:off x="8610600" y="5181600"/>
            <a:ext cx="0" cy="685800"/>
          </a:xfrm>
          <a:prstGeom prst="line">
            <a:avLst/>
          </a:prstGeom>
          <a:noFill/>
          <a:ln w="28575" cap="sq">
            <a:noFill/>
            <a:round/>
            <a:headEnd/>
            <a:tailEnd/>
          </a:ln>
        </p:spPr>
        <p:txBody>
          <a:bodyPr/>
          <a:lstStyle/>
          <a:p>
            <a:endParaRPr lang="en-US"/>
          </a:p>
        </p:txBody>
      </p:sp>
      <p:sp>
        <p:nvSpPr>
          <p:cNvPr id="30741" name="Line 21"/>
          <p:cNvSpPr>
            <a:spLocks noChangeShapeType="1"/>
          </p:cNvSpPr>
          <p:nvPr/>
        </p:nvSpPr>
        <p:spPr bwMode="auto">
          <a:xfrm>
            <a:off x="4724400" y="5867400"/>
            <a:ext cx="3886200" cy="0"/>
          </a:xfrm>
          <a:prstGeom prst="line">
            <a:avLst/>
          </a:prstGeom>
          <a:noFill/>
          <a:ln w="28575" cap="sq">
            <a:no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b="1" smtClean="0">
                <a:solidFill>
                  <a:schemeClr val="bg1"/>
                </a:solidFill>
              </a:rPr>
              <a:t>Questions For The Attendees</a:t>
            </a:r>
          </a:p>
        </p:txBody>
      </p:sp>
      <p:sp>
        <p:nvSpPr>
          <p:cNvPr id="4099" name="Content Placeholder 2"/>
          <p:cNvSpPr>
            <a:spLocks noGrp="1"/>
          </p:cNvSpPr>
          <p:nvPr>
            <p:ph idx="1"/>
          </p:nvPr>
        </p:nvSpPr>
        <p:spPr>
          <a:xfrm>
            <a:off x="609600" y="2209800"/>
            <a:ext cx="8077200" cy="3916363"/>
          </a:xfrm>
        </p:spPr>
        <p:txBody>
          <a:bodyPr/>
          <a:lstStyle/>
          <a:p>
            <a:pPr algn="ctr" eaLnBrk="1" hangingPunct="1">
              <a:buFont typeface="Arial" charset="0"/>
              <a:buNone/>
            </a:pPr>
            <a:r>
              <a:rPr lang="en-US" sz="4400" b="1" smtClean="0">
                <a:solidFill>
                  <a:schemeClr val="bg1"/>
                </a:solidFill>
              </a:rPr>
              <a:t>How many of you practice perinatal psychiatry or medicine?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304800"/>
            <a:ext cx="8135938" cy="1447800"/>
          </a:xfrm>
        </p:spPr>
        <p:txBody>
          <a:bodyPr rtlCol="0">
            <a:normAutofit fontScale="90000"/>
          </a:bodyPr>
          <a:lstStyle/>
          <a:p>
            <a:pPr eaLnBrk="1" fontAlgn="auto" hangingPunct="1">
              <a:spcAft>
                <a:spcPts val="0"/>
              </a:spcAft>
              <a:defRPr/>
            </a:pPr>
            <a:r>
              <a:rPr lang="en-US" b="1" dirty="0" smtClean="0">
                <a:solidFill>
                  <a:schemeClr val="bg1"/>
                </a:solidFill>
              </a:rPr>
              <a:t>Impact of Untreated Postpartum Maternal Depression on the Infant</a:t>
            </a:r>
          </a:p>
        </p:txBody>
      </p:sp>
      <p:sp>
        <p:nvSpPr>
          <p:cNvPr id="31747" name="Rectangle 3"/>
          <p:cNvSpPr>
            <a:spLocks noGrp="1" noChangeArrowheads="1"/>
          </p:cNvSpPr>
          <p:nvPr>
            <p:ph idx="1"/>
          </p:nvPr>
        </p:nvSpPr>
        <p:spPr>
          <a:xfrm>
            <a:off x="457200" y="2057400"/>
            <a:ext cx="8534400" cy="4495800"/>
          </a:xfrm>
        </p:spPr>
        <p:txBody>
          <a:bodyPr/>
          <a:lstStyle/>
          <a:p>
            <a:pPr eaLnBrk="1" hangingPunct="1"/>
            <a:r>
              <a:rPr lang="en-US" sz="2800" b="1" dirty="0" smtClean="0">
                <a:solidFill>
                  <a:schemeClr val="bg1"/>
                </a:solidFill>
              </a:rPr>
              <a:t>Disruption in the attuned infant-caregiver interactions which promote healthy brain neurological “wiring” predisposing to:</a:t>
            </a:r>
          </a:p>
          <a:p>
            <a:pPr lvl="1" eaLnBrk="1" hangingPunct="1"/>
            <a:r>
              <a:rPr lang="en-US" b="1" dirty="0" smtClean="0">
                <a:solidFill>
                  <a:schemeClr val="bg1"/>
                </a:solidFill>
                <a:sym typeface="Wingdings" pitchFamily="2" charset="2"/>
              </a:rPr>
              <a:t>Future , hyperactivity, conduct disorders and school behavior problems</a:t>
            </a:r>
          </a:p>
          <a:p>
            <a:pPr lvl="1" eaLnBrk="1" hangingPunct="1"/>
            <a:r>
              <a:rPr lang="en-US" b="1" dirty="0" smtClean="0">
                <a:solidFill>
                  <a:schemeClr val="bg1"/>
                </a:solidFill>
                <a:sym typeface="Wingdings" pitchFamily="2" charset="2"/>
              </a:rPr>
              <a:t>Delays in language and social development</a:t>
            </a:r>
          </a:p>
          <a:p>
            <a:pPr lvl="1" eaLnBrk="1" hangingPunct="1"/>
            <a:r>
              <a:rPr lang="en-US" b="1" dirty="0" smtClean="0">
                <a:solidFill>
                  <a:schemeClr val="bg1"/>
                </a:solidFill>
                <a:sym typeface="Wingdings" pitchFamily="2" charset="2"/>
              </a:rPr>
              <a:t>Increased risk of depression and anxiety disorders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4800" y="381000"/>
            <a:ext cx="8364538" cy="1066800"/>
          </a:xfrm>
        </p:spPr>
        <p:txBody>
          <a:bodyPr rtlCol="0">
            <a:normAutofit fontScale="90000"/>
          </a:bodyPr>
          <a:lstStyle/>
          <a:p>
            <a:pPr eaLnBrk="1" fontAlgn="auto" hangingPunct="1">
              <a:spcAft>
                <a:spcPts val="0"/>
              </a:spcAft>
              <a:defRPr/>
            </a:pPr>
            <a:r>
              <a:rPr lang="en-US" b="1" dirty="0" smtClean="0">
                <a:solidFill>
                  <a:schemeClr val="bg1"/>
                </a:solidFill>
              </a:rPr>
              <a:t>Impact of Untreated Postpartum Maternal Depression on the Child</a:t>
            </a:r>
          </a:p>
        </p:txBody>
      </p:sp>
      <p:sp>
        <p:nvSpPr>
          <p:cNvPr id="32771" name="Rectangle 3"/>
          <p:cNvSpPr>
            <a:spLocks noGrp="1" noChangeArrowheads="1"/>
          </p:cNvSpPr>
          <p:nvPr>
            <p:ph idx="1"/>
          </p:nvPr>
        </p:nvSpPr>
        <p:spPr>
          <a:xfrm>
            <a:off x="304800" y="2057400"/>
            <a:ext cx="8686800" cy="4495800"/>
          </a:xfrm>
        </p:spPr>
        <p:txBody>
          <a:bodyPr/>
          <a:lstStyle/>
          <a:p>
            <a:pPr lvl="1" eaLnBrk="1" hangingPunct="1"/>
            <a:r>
              <a:rPr lang="en-US" b="1" dirty="0" smtClean="0">
                <a:solidFill>
                  <a:schemeClr val="bg1"/>
                </a:solidFill>
                <a:sym typeface="Wingdings" pitchFamily="2" charset="2"/>
              </a:rPr>
              <a:t>More emotional instability, suicidal behavior and conduct problems</a:t>
            </a:r>
          </a:p>
          <a:p>
            <a:pPr lvl="1" eaLnBrk="1" hangingPunct="1"/>
            <a:r>
              <a:rPr lang="en-US" b="1" dirty="0" smtClean="0">
                <a:solidFill>
                  <a:schemeClr val="bg1"/>
                </a:solidFill>
                <a:sym typeface="Wingdings" pitchFamily="2" charset="2"/>
              </a:rPr>
              <a:t>Future social, educational and vocational difficulties</a:t>
            </a:r>
          </a:p>
          <a:p>
            <a:pPr lvl="1" eaLnBrk="1" hangingPunct="1"/>
            <a:r>
              <a:rPr lang="en-US" b="1" dirty="0" smtClean="0">
                <a:solidFill>
                  <a:schemeClr val="bg1"/>
                </a:solidFill>
                <a:sym typeface="Wingdings" pitchFamily="2" charset="2"/>
              </a:rPr>
              <a:t>Future psychiatric and medical illness</a:t>
            </a:r>
            <a:endParaRPr lang="en-US" sz="3200" b="1" dirty="0" smtClean="0">
              <a:solidFill>
                <a:schemeClr val="bg1"/>
              </a:solidFill>
              <a:sym typeface="Wingdings" pitchFamily="2" charset="2"/>
            </a:endParaRPr>
          </a:p>
          <a:p>
            <a:pPr lvl="1" eaLnBrk="1" hangingPunct="1">
              <a:buFont typeface="Arial" charset="0"/>
              <a:buNone/>
            </a:pPr>
            <a:r>
              <a:rPr lang="en-US" sz="3200" b="1" dirty="0" smtClean="0">
                <a:solidFill>
                  <a:schemeClr val="bg1"/>
                </a:solidFill>
                <a:sym typeface="Wingdings" pitchFamily="2" charset="2"/>
              </a:rPr>
              <a:t>Maternal depression is an “Adverse childhood experience” ACE, and often it is not the only adversity</a:t>
            </a:r>
          </a:p>
          <a:p>
            <a:pPr eaLnBrk="1" hangingPunct="1">
              <a:buFont typeface="Arial" charset="0"/>
              <a:buNone/>
            </a:pPr>
            <a:endParaRPr lang="en-US" sz="2800" b="1" dirty="0" smtClean="0">
              <a:solidFill>
                <a:schemeClr val="bg1"/>
              </a:solidFill>
              <a:sym typeface="Wingdings" pitchFamily="2" charset="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solidFill>
                  <a:schemeClr val="bg1"/>
                </a:solidFill>
              </a:rPr>
              <a:t>Maternal Depression Effects The Older Siblings Too</a:t>
            </a:r>
            <a:endParaRPr lang="en-US" b="1" dirty="0">
              <a:solidFill>
                <a:schemeClr val="bg1"/>
              </a:solidFill>
            </a:endParaRP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US" b="1" dirty="0" smtClean="0">
                <a:solidFill>
                  <a:schemeClr val="bg1"/>
                </a:solidFill>
              </a:rPr>
              <a:t>Most studies are done on maternal, not specifically postpartum depression</a:t>
            </a:r>
          </a:p>
          <a:p>
            <a:pPr eaLnBrk="1" fontAlgn="auto" hangingPunct="1">
              <a:spcAft>
                <a:spcPts val="0"/>
              </a:spcAft>
              <a:buFont typeface="Arial" pitchFamily="34" charset="0"/>
              <a:buChar char="•"/>
              <a:defRPr/>
            </a:pPr>
            <a:r>
              <a:rPr lang="en-US" b="1" dirty="0" smtClean="0">
                <a:solidFill>
                  <a:schemeClr val="bg1"/>
                </a:solidFill>
              </a:rPr>
              <a:t>One study found that 1/3 of children ages 7-17 with moderate to severely depressed mothers had a psychiatric diagnosis </a:t>
            </a:r>
          </a:p>
          <a:p>
            <a:pPr eaLnBrk="1" fontAlgn="auto" hangingPunct="1">
              <a:spcAft>
                <a:spcPts val="0"/>
              </a:spcAft>
              <a:buFont typeface="Arial" pitchFamily="34" charset="0"/>
              <a:buChar char="•"/>
              <a:defRPr/>
            </a:pPr>
            <a:r>
              <a:rPr lang="en-US" b="1" dirty="0" smtClean="0">
                <a:solidFill>
                  <a:schemeClr val="bg1"/>
                </a:solidFill>
              </a:rPr>
              <a:t>Because we more readily focus on the mother and the newborn, we forget that the other children in the family are at risk too</a:t>
            </a:r>
          </a:p>
          <a:p>
            <a:pPr eaLnBrk="1" fontAlgn="auto" hangingPunct="1">
              <a:spcAft>
                <a:spcPts val="0"/>
              </a:spcAft>
              <a:buFont typeface="Arial" pitchFamily="34" charset="0"/>
              <a:buChar char="•"/>
              <a:defRPr/>
            </a:pPr>
            <a:r>
              <a:rPr lang="en-US" b="1" dirty="0" smtClean="0">
                <a:solidFill>
                  <a:schemeClr val="bg1"/>
                </a:solidFill>
              </a:rPr>
              <a:t>Successful treatment of the maternal symptoms often, but not always,  causes the child’s symptom’s to remit</a:t>
            </a:r>
          </a:p>
          <a:p>
            <a:pPr eaLnBrk="1" fontAlgn="auto" hangingPunct="1">
              <a:spcAft>
                <a:spcPts val="0"/>
              </a:spcAft>
              <a:buFont typeface="Arial" pitchFamily="34" charset="0"/>
              <a:buChar char="•"/>
              <a:defRPr/>
            </a:pPr>
            <a:endParaRPr lang="en-US" b="1"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8600" y="457200"/>
            <a:ext cx="8686800" cy="609600"/>
          </a:xfrm>
        </p:spPr>
        <p:txBody>
          <a:bodyPr/>
          <a:lstStyle/>
          <a:p>
            <a:pPr eaLnBrk="1" hangingPunct="1"/>
            <a:r>
              <a:rPr lang="en-US" sz="3400" b="1" smtClean="0">
                <a:solidFill>
                  <a:schemeClr val="bg1"/>
                </a:solidFill>
              </a:rPr>
              <a:t>Summary: Impact of PPD</a:t>
            </a:r>
          </a:p>
        </p:txBody>
      </p:sp>
      <p:sp>
        <p:nvSpPr>
          <p:cNvPr id="63491" name="Text Box 3"/>
          <p:cNvSpPr txBox="1">
            <a:spLocks noChangeArrowheads="1"/>
          </p:cNvSpPr>
          <p:nvPr/>
        </p:nvSpPr>
        <p:spPr bwMode="auto">
          <a:xfrm>
            <a:off x="533400" y="1752600"/>
            <a:ext cx="8077200" cy="7232650"/>
          </a:xfrm>
          <a:prstGeom prst="rect">
            <a:avLst/>
          </a:prstGeom>
          <a:noFill/>
          <a:ln w="9525">
            <a:noFill/>
            <a:miter lim="800000"/>
            <a:headEnd/>
            <a:tailEnd/>
          </a:ln>
          <a:effectLst/>
        </p:spPr>
        <p:txBody>
          <a:bodyPr>
            <a:spAutoFit/>
          </a:bodyPr>
          <a:lstStyle/>
          <a:p>
            <a:pPr fontAlgn="auto">
              <a:spcBef>
                <a:spcPct val="50000"/>
              </a:spcBef>
              <a:spcAft>
                <a:spcPts val="0"/>
              </a:spcAft>
              <a:buClr>
                <a:schemeClr val="bg1"/>
              </a:buClr>
              <a:defRPr/>
            </a:pPr>
            <a:r>
              <a:rPr lang="en-US" sz="3200" b="1" dirty="0">
                <a:solidFill>
                  <a:schemeClr val="bg1"/>
                </a:solidFill>
                <a:latin typeface="+mj-lt"/>
                <a:cs typeface="+mn-cs"/>
              </a:rPr>
              <a:t>Diminished maternal ability to function in many roles particularly the core parenting role with long lasting adverse effects on child’s health, cognitive and emotional development  and ongoing risk to mother’s emotional, physical,  and social wellbeing.</a:t>
            </a:r>
          </a:p>
          <a:p>
            <a:pPr fontAlgn="auto">
              <a:spcBef>
                <a:spcPct val="50000"/>
              </a:spcBef>
              <a:spcAft>
                <a:spcPts val="0"/>
              </a:spcAft>
              <a:buClr>
                <a:schemeClr val="bg1"/>
              </a:buClr>
              <a:defRPr/>
            </a:pPr>
            <a:r>
              <a:rPr lang="en-US" sz="3200" b="1" dirty="0">
                <a:solidFill>
                  <a:schemeClr val="bg1"/>
                </a:solidFill>
                <a:latin typeface="+mj-lt"/>
                <a:cs typeface="+mn-cs"/>
              </a:rPr>
              <a:t>Treatment for mother is prevention or early intervention for child</a:t>
            </a:r>
          </a:p>
          <a:p>
            <a:pPr fontAlgn="auto">
              <a:spcBef>
                <a:spcPct val="50000"/>
              </a:spcBef>
              <a:spcAft>
                <a:spcPts val="0"/>
              </a:spcAft>
              <a:buClr>
                <a:schemeClr val="bg1"/>
              </a:buClr>
              <a:defRPr/>
            </a:pPr>
            <a:endParaRPr lang="en-US" sz="3200" b="1" dirty="0">
              <a:solidFill>
                <a:schemeClr val="bg1"/>
              </a:solidFill>
              <a:latin typeface="+mj-lt"/>
              <a:cs typeface="+mn-cs"/>
            </a:endParaRPr>
          </a:p>
          <a:p>
            <a:pPr fontAlgn="auto">
              <a:spcBef>
                <a:spcPct val="50000"/>
              </a:spcBef>
              <a:spcAft>
                <a:spcPts val="0"/>
              </a:spcAft>
              <a:buClr>
                <a:schemeClr val="bg1"/>
              </a:buClr>
              <a:defRPr/>
            </a:pPr>
            <a:endParaRPr lang="en-US" sz="3200" b="1" dirty="0">
              <a:solidFill>
                <a:schemeClr val="bg1"/>
              </a:solidFill>
              <a:latin typeface="+mj-lt"/>
              <a:cs typeface="+mn-cs"/>
            </a:endParaRPr>
          </a:p>
          <a:p>
            <a:pPr fontAlgn="auto">
              <a:spcBef>
                <a:spcPct val="50000"/>
              </a:spcBef>
              <a:spcAft>
                <a:spcPts val="0"/>
              </a:spcAft>
              <a:buClr>
                <a:schemeClr val="bg1"/>
              </a:buClr>
              <a:defRPr/>
            </a:pPr>
            <a:endParaRPr lang="en-US" sz="3200" b="1" dirty="0">
              <a:solidFill>
                <a:schemeClr val="bg1"/>
              </a:solidFill>
              <a:latin typeface="+mj-lt"/>
              <a:cs typeface="+mn-cs"/>
            </a:endParaRPr>
          </a:p>
          <a:p>
            <a:pPr fontAlgn="auto">
              <a:spcBef>
                <a:spcPct val="50000"/>
              </a:spcBef>
              <a:spcAft>
                <a:spcPts val="0"/>
              </a:spcAft>
              <a:buClr>
                <a:schemeClr val="bg1"/>
              </a:buClr>
              <a:defRPr/>
            </a:pPr>
            <a:endParaRPr lang="en-US" sz="3200" b="1" dirty="0">
              <a:solidFill>
                <a:schemeClr val="bg1"/>
              </a:solidFill>
              <a:latin typeface="+mj-lt"/>
              <a:cs typeface="+mn-cs"/>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rtlCol="0">
            <a:normAutofit fontScale="90000"/>
          </a:bodyPr>
          <a:lstStyle/>
          <a:p>
            <a:pPr eaLnBrk="1" fontAlgn="auto" hangingPunct="1">
              <a:spcAft>
                <a:spcPts val="0"/>
              </a:spcAft>
              <a:defRPr/>
            </a:pPr>
            <a:r>
              <a:rPr lang="en-US" sz="3100" b="1" dirty="0" smtClean="0">
                <a:solidFill>
                  <a:schemeClr val="bg1"/>
                </a:solidFill>
              </a:rPr>
              <a:t>Why the focus on “maternal” psychiatric illness?</a:t>
            </a:r>
            <a:r>
              <a:rPr lang="en-US" b="1" dirty="0" smtClean="0">
                <a:solidFill>
                  <a:schemeClr val="bg1"/>
                </a:solidFill>
              </a:rPr>
              <a:t/>
            </a:r>
            <a:br>
              <a:rPr lang="en-US" b="1" dirty="0" smtClean="0">
                <a:solidFill>
                  <a:schemeClr val="bg1"/>
                </a:solidFill>
              </a:rPr>
            </a:br>
            <a:endParaRPr lang="en-US" dirty="0"/>
          </a:p>
        </p:txBody>
      </p:sp>
      <p:pic>
        <p:nvPicPr>
          <p:cNvPr id="35843" name="Content Placeholder 10" descr="Mat Inf health.jpg"/>
          <p:cNvPicPr>
            <a:picLocks noGrp="1" noChangeAspect="1"/>
          </p:cNvPicPr>
          <p:nvPr>
            <p:ph idx="1"/>
          </p:nvPr>
        </p:nvPicPr>
        <p:blipFill>
          <a:blip r:embed="rId2" cstate="print"/>
          <a:srcRect/>
          <a:stretch>
            <a:fillRect/>
          </a:stretch>
        </p:blipFill>
        <p:spPr>
          <a:xfrm>
            <a:off x="914400" y="838200"/>
            <a:ext cx="7391400" cy="567690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solidFill>
                  <a:schemeClr val="bg1"/>
                </a:solidFill>
              </a:rPr>
              <a:t/>
            </a:r>
            <a:br>
              <a:rPr lang="en-US" b="1" dirty="0" smtClean="0">
                <a:solidFill>
                  <a:schemeClr val="bg1"/>
                </a:solidFill>
              </a:rPr>
            </a:br>
            <a:r>
              <a:rPr lang="en-US" sz="4000" b="1" dirty="0" smtClean="0">
                <a:solidFill>
                  <a:schemeClr val="bg1"/>
                </a:solidFill>
              </a:rPr>
              <a:t>Perinatal Maternal Psychiatric Illness: Transmission of risk from mother to child</a:t>
            </a:r>
            <a:endParaRPr lang="en-US" sz="4000" b="1" dirty="0">
              <a:solidFill>
                <a:schemeClr val="bg1"/>
              </a:solidFill>
            </a:endParaRPr>
          </a:p>
        </p:txBody>
      </p:sp>
      <p:sp>
        <p:nvSpPr>
          <p:cNvPr id="36867" name="Content Placeholder 2"/>
          <p:cNvSpPr>
            <a:spLocks noGrp="1"/>
          </p:cNvSpPr>
          <p:nvPr>
            <p:ph idx="1"/>
          </p:nvPr>
        </p:nvSpPr>
        <p:spPr>
          <a:xfrm>
            <a:off x="533400" y="2133600"/>
            <a:ext cx="8153400" cy="4267200"/>
          </a:xfrm>
        </p:spPr>
        <p:txBody>
          <a:bodyPr/>
          <a:lstStyle/>
          <a:p>
            <a:pPr eaLnBrk="1" hangingPunct="1"/>
            <a:r>
              <a:rPr lang="en-US" b="1" smtClean="0">
                <a:solidFill>
                  <a:schemeClr val="bg1"/>
                </a:solidFill>
              </a:rPr>
              <a:t>Heritability</a:t>
            </a:r>
          </a:p>
          <a:p>
            <a:pPr eaLnBrk="1" hangingPunct="1"/>
            <a:r>
              <a:rPr lang="en-US" b="1" smtClean="0">
                <a:solidFill>
                  <a:schemeClr val="bg1"/>
                </a:solidFill>
              </a:rPr>
              <a:t>Dysfunctional neuroregulatory mechanisms</a:t>
            </a:r>
          </a:p>
          <a:p>
            <a:pPr eaLnBrk="1" hangingPunct="1"/>
            <a:r>
              <a:rPr lang="en-US" b="1" smtClean="0">
                <a:solidFill>
                  <a:schemeClr val="bg1"/>
                </a:solidFill>
              </a:rPr>
              <a:t>Exposure to maternal negative or maladaptive cognitions, behaviors and affect</a:t>
            </a:r>
          </a:p>
          <a:p>
            <a:pPr eaLnBrk="1" hangingPunct="1"/>
            <a:r>
              <a:rPr lang="en-US" b="1" smtClean="0">
                <a:solidFill>
                  <a:schemeClr val="bg1"/>
                </a:solidFill>
              </a:rPr>
              <a:t>Exposure to a stressful environment</a:t>
            </a:r>
          </a:p>
          <a:p>
            <a:pPr eaLnBrk="1" hangingPunct="1"/>
            <a:endParaRPr lang="en-US" b="1" smtClean="0">
              <a:solidFill>
                <a:schemeClr val="bg1"/>
              </a:solidFill>
            </a:endParaRPr>
          </a:p>
          <a:p>
            <a:pPr eaLnBrk="1" hangingPunct="1">
              <a:buFont typeface="Arial" charset="0"/>
              <a:buNone/>
            </a:pPr>
            <a:r>
              <a:rPr lang="en-US" sz="1200" b="1" smtClean="0">
                <a:solidFill>
                  <a:schemeClr val="bg1"/>
                </a:solidFill>
              </a:rPr>
              <a:t>The developmental implications of postpartum  depression and integration with clinical intervention, Goodman, S and Dimidjian, S, Marce’ Society Meeting</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endParaRPr lang="en-US" smtClean="0"/>
          </a:p>
        </p:txBody>
      </p:sp>
      <p:pic>
        <p:nvPicPr>
          <p:cNvPr id="37891" name="Content Placeholder 3" descr="hillbilly gothic.jpg"/>
          <p:cNvPicPr>
            <a:picLocks noGrp="1" noChangeAspect="1"/>
          </p:cNvPicPr>
          <p:nvPr>
            <p:ph idx="1"/>
          </p:nvPr>
        </p:nvPicPr>
        <p:blipFill>
          <a:blip r:embed="rId2" cstate="print"/>
          <a:srcRect/>
          <a:stretch>
            <a:fillRect/>
          </a:stretch>
        </p:blipFill>
        <p:spPr>
          <a:xfrm>
            <a:off x="1066800" y="381000"/>
            <a:ext cx="7367588" cy="5886450"/>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rtlCol="0">
            <a:normAutofit fontScale="90000"/>
          </a:bodyPr>
          <a:lstStyle/>
          <a:p>
            <a:pPr eaLnBrk="1" fontAlgn="auto" hangingPunct="1">
              <a:spcAft>
                <a:spcPts val="0"/>
              </a:spcAft>
              <a:defRPr/>
            </a:pPr>
            <a:r>
              <a:rPr lang="en-US" sz="3100" b="1" dirty="0" smtClean="0">
                <a:solidFill>
                  <a:schemeClr val="bg1"/>
                </a:solidFill>
              </a:rPr>
              <a:t>Why the focus on “maternal” psychiatric illness?</a:t>
            </a:r>
            <a:r>
              <a:rPr lang="en-US" b="1" dirty="0" smtClean="0">
                <a:solidFill>
                  <a:schemeClr val="bg1"/>
                </a:solidFill>
              </a:rPr>
              <a:t/>
            </a:r>
            <a:br>
              <a:rPr lang="en-US" b="1" dirty="0" smtClean="0">
                <a:solidFill>
                  <a:schemeClr val="bg1"/>
                </a:solidFill>
              </a:rPr>
            </a:br>
            <a:endParaRPr lang="en-US" dirty="0"/>
          </a:p>
        </p:txBody>
      </p:sp>
      <p:pic>
        <p:nvPicPr>
          <p:cNvPr id="38915" name="Content Placeholder 10" descr="Mat Inf health.jpg"/>
          <p:cNvPicPr>
            <a:picLocks noGrp="1" noChangeAspect="1"/>
          </p:cNvPicPr>
          <p:nvPr>
            <p:ph idx="1"/>
          </p:nvPr>
        </p:nvPicPr>
        <p:blipFill>
          <a:blip r:embed="rId2" cstate="print"/>
          <a:srcRect/>
          <a:stretch>
            <a:fillRect/>
          </a:stretch>
        </p:blipFill>
        <p:spPr>
          <a:xfrm>
            <a:off x="914400" y="838200"/>
            <a:ext cx="7391400" cy="5676900"/>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274638"/>
            <a:ext cx="8077200" cy="792162"/>
          </a:xfrm>
        </p:spPr>
        <p:txBody>
          <a:bodyPr/>
          <a:lstStyle/>
          <a:p>
            <a:pPr eaLnBrk="1" hangingPunct="1"/>
            <a:r>
              <a:rPr lang="en-US" sz="3200" b="1" smtClean="0">
                <a:solidFill>
                  <a:schemeClr val="bg1"/>
                </a:solidFill>
              </a:rPr>
              <a:t>WHY NOT SHIFT THE FOCUS OF OUR HEALTHCARE ATTENTION FROM HERE…………….</a:t>
            </a:r>
          </a:p>
        </p:txBody>
      </p:sp>
      <p:pic>
        <p:nvPicPr>
          <p:cNvPr id="39939" name="Content Placeholder 7" descr="Mat Inf health crop 2.jpg"/>
          <p:cNvPicPr>
            <a:picLocks noGrp="1" noChangeAspect="1"/>
          </p:cNvPicPr>
          <p:nvPr>
            <p:ph idx="1"/>
          </p:nvPr>
        </p:nvPicPr>
        <p:blipFill>
          <a:blip r:embed="rId2" cstate="print"/>
          <a:srcRect/>
          <a:stretch>
            <a:fillRect/>
          </a:stretch>
        </p:blipFill>
        <p:spPr>
          <a:xfrm>
            <a:off x="2133600" y="1501775"/>
            <a:ext cx="4724400" cy="4575175"/>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304800"/>
            <a:ext cx="8153400" cy="792163"/>
          </a:xfrm>
        </p:spPr>
        <p:txBody>
          <a:bodyPr/>
          <a:lstStyle/>
          <a:p>
            <a:pPr eaLnBrk="1" hangingPunct="1"/>
            <a:r>
              <a:rPr lang="en-US" b="1" smtClean="0">
                <a:solidFill>
                  <a:schemeClr val="bg1"/>
                </a:solidFill>
              </a:rPr>
              <a:t>TO EARLY INTERVENTION….</a:t>
            </a:r>
          </a:p>
        </p:txBody>
      </p:sp>
      <p:pic>
        <p:nvPicPr>
          <p:cNvPr id="40963" name="Content Placeholder 3" descr="Mat Inf health crop                                                  .jpg"/>
          <p:cNvPicPr>
            <a:picLocks noGrp="1" noChangeAspect="1"/>
          </p:cNvPicPr>
          <p:nvPr>
            <p:ph idx="1"/>
          </p:nvPr>
        </p:nvPicPr>
        <p:blipFill>
          <a:blip r:embed="rId2" cstate="print"/>
          <a:srcRect/>
          <a:stretch>
            <a:fillRect/>
          </a:stretch>
        </p:blipFill>
        <p:spPr>
          <a:xfrm>
            <a:off x="2209800" y="1143000"/>
            <a:ext cx="5181600" cy="4730750"/>
          </a:xfrm>
        </p:spPr>
      </p:pic>
      <p:pic>
        <p:nvPicPr>
          <p:cNvPr id="40964" name="Picture 4" descr="Mat Inf health key.jpg"/>
          <p:cNvPicPr>
            <a:picLocks noChangeAspect="1"/>
          </p:cNvPicPr>
          <p:nvPr/>
        </p:nvPicPr>
        <p:blipFill>
          <a:blip r:embed="rId3" cstate="print"/>
          <a:srcRect/>
          <a:stretch>
            <a:fillRect/>
          </a:stretch>
        </p:blipFill>
        <p:spPr bwMode="auto">
          <a:xfrm>
            <a:off x="2209800" y="5943600"/>
            <a:ext cx="3778250" cy="6858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endParaRPr lang="en-US" smtClean="0"/>
          </a:p>
        </p:txBody>
      </p:sp>
      <p:sp>
        <p:nvSpPr>
          <p:cNvPr id="5123" name="Content Placeholder 2"/>
          <p:cNvSpPr>
            <a:spLocks noGrp="1"/>
          </p:cNvSpPr>
          <p:nvPr>
            <p:ph idx="1"/>
          </p:nvPr>
        </p:nvSpPr>
        <p:spPr/>
        <p:txBody>
          <a:bodyPr/>
          <a:lstStyle/>
          <a:p>
            <a:pPr algn="ctr" eaLnBrk="1" hangingPunct="1">
              <a:buFont typeface="Arial" charset="0"/>
              <a:buNone/>
            </a:pPr>
            <a:r>
              <a:rPr lang="en-US" sz="4400" b="1" smtClean="0">
                <a:solidFill>
                  <a:schemeClr val="bg1"/>
                </a:solidFill>
              </a:rPr>
              <a:t>How many of you treat women of child bearing age or  family members of women of childbearing age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b="1" smtClean="0">
                <a:solidFill>
                  <a:schemeClr val="bg1"/>
                </a:solidFill>
              </a:rPr>
              <a:t>How can we do that?</a:t>
            </a:r>
          </a:p>
        </p:txBody>
      </p:sp>
      <p:sp>
        <p:nvSpPr>
          <p:cNvPr id="3" name="Content Placeholder 2"/>
          <p:cNvSpPr>
            <a:spLocks noGrp="1"/>
          </p:cNvSpPr>
          <p:nvPr>
            <p:ph idx="1"/>
          </p:nvPr>
        </p:nvSpPr>
        <p:spPr>
          <a:xfrm>
            <a:off x="381000" y="1143000"/>
            <a:ext cx="8305800" cy="5486400"/>
          </a:xfrm>
        </p:spPr>
        <p:txBody>
          <a:bodyPr rtlCol="0">
            <a:normAutofit fontScale="85000" lnSpcReduction="20000"/>
          </a:bodyPr>
          <a:lstStyle/>
          <a:p>
            <a:pPr eaLnBrk="1" fontAlgn="auto" hangingPunct="1">
              <a:spcAft>
                <a:spcPts val="0"/>
              </a:spcAft>
              <a:buFont typeface="Arial" pitchFamily="34" charset="0"/>
              <a:buChar char="•"/>
              <a:defRPr/>
            </a:pPr>
            <a:r>
              <a:rPr lang="en-US" b="1" dirty="0" smtClean="0">
                <a:solidFill>
                  <a:schemeClr val="bg1"/>
                </a:solidFill>
              </a:rPr>
              <a:t>Diminish patient barriers to treatment—primarily through education</a:t>
            </a:r>
          </a:p>
          <a:p>
            <a:pPr lvl="1" eaLnBrk="1" fontAlgn="auto" hangingPunct="1">
              <a:spcAft>
                <a:spcPts val="0"/>
              </a:spcAft>
              <a:buFont typeface="Arial" pitchFamily="34" charset="0"/>
              <a:buChar char="–"/>
              <a:defRPr/>
            </a:pPr>
            <a:r>
              <a:rPr lang="en-US" b="1" dirty="0" smtClean="0">
                <a:solidFill>
                  <a:schemeClr val="bg1"/>
                </a:solidFill>
              </a:rPr>
              <a:t>about perinatal illness </a:t>
            </a:r>
          </a:p>
          <a:p>
            <a:pPr lvl="1" eaLnBrk="1" fontAlgn="auto" hangingPunct="1">
              <a:spcAft>
                <a:spcPts val="0"/>
              </a:spcAft>
              <a:buFont typeface="Arial" pitchFamily="34" charset="0"/>
              <a:buChar char="–"/>
              <a:defRPr/>
            </a:pPr>
            <a:r>
              <a:rPr lang="en-US" b="1" dirty="0" smtClean="0">
                <a:solidFill>
                  <a:schemeClr val="bg1"/>
                </a:solidFill>
              </a:rPr>
              <a:t>and its treatment</a:t>
            </a:r>
          </a:p>
          <a:p>
            <a:pPr eaLnBrk="1" fontAlgn="auto" hangingPunct="1">
              <a:spcAft>
                <a:spcPts val="0"/>
              </a:spcAft>
              <a:buFont typeface="Arial" pitchFamily="34" charset="0"/>
              <a:buChar char="•"/>
              <a:defRPr/>
            </a:pPr>
            <a:r>
              <a:rPr lang="en-US" b="1" dirty="0" smtClean="0">
                <a:solidFill>
                  <a:schemeClr val="bg1"/>
                </a:solidFill>
              </a:rPr>
              <a:t>Decrease stigma through public education</a:t>
            </a:r>
          </a:p>
          <a:p>
            <a:pPr eaLnBrk="1" fontAlgn="auto" hangingPunct="1">
              <a:spcAft>
                <a:spcPts val="0"/>
              </a:spcAft>
              <a:buFont typeface="Arial" pitchFamily="34" charset="0"/>
              <a:buChar char="•"/>
              <a:defRPr/>
            </a:pPr>
            <a:r>
              <a:rPr lang="en-US" b="1" dirty="0" smtClean="0">
                <a:solidFill>
                  <a:schemeClr val="bg1"/>
                </a:solidFill>
              </a:rPr>
              <a:t>Provider education</a:t>
            </a:r>
          </a:p>
          <a:p>
            <a:pPr lvl="1" eaLnBrk="1" fontAlgn="auto" hangingPunct="1">
              <a:spcAft>
                <a:spcPts val="0"/>
              </a:spcAft>
              <a:buFont typeface="Arial" pitchFamily="34" charset="0"/>
              <a:buChar char="–"/>
              <a:defRPr/>
            </a:pPr>
            <a:r>
              <a:rPr lang="en-US" b="1" dirty="0" smtClean="0">
                <a:solidFill>
                  <a:schemeClr val="bg1"/>
                </a:solidFill>
              </a:rPr>
              <a:t>About screening—not overly burdensome to screen, much more effective to use formal, validated screening tools</a:t>
            </a:r>
          </a:p>
          <a:p>
            <a:pPr lvl="1" eaLnBrk="1" fontAlgn="auto" hangingPunct="1">
              <a:spcAft>
                <a:spcPts val="0"/>
              </a:spcAft>
              <a:buFont typeface="Arial" pitchFamily="34" charset="0"/>
              <a:buChar char="–"/>
              <a:defRPr/>
            </a:pPr>
            <a:r>
              <a:rPr lang="en-US" b="1" dirty="0" smtClean="0">
                <a:solidFill>
                  <a:schemeClr val="bg1"/>
                </a:solidFill>
              </a:rPr>
              <a:t>About treatment—treatment is extremely well studied and the relative safety well documented</a:t>
            </a:r>
          </a:p>
          <a:p>
            <a:pPr lvl="1" eaLnBrk="1" fontAlgn="auto" hangingPunct="1">
              <a:spcAft>
                <a:spcPts val="0"/>
              </a:spcAft>
              <a:buFont typeface="Arial" pitchFamily="34" charset="0"/>
              <a:buChar char="–"/>
              <a:defRPr/>
            </a:pPr>
            <a:r>
              <a:rPr lang="en-US" b="1" dirty="0" smtClean="0">
                <a:solidFill>
                  <a:schemeClr val="bg1"/>
                </a:solidFill>
              </a:rPr>
              <a:t>About the  impact of not treating</a:t>
            </a:r>
          </a:p>
          <a:p>
            <a:pPr eaLnBrk="1" fontAlgn="auto" hangingPunct="1">
              <a:spcAft>
                <a:spcPts val="0"/>
              </a:spcAft>
              <a:buFont typeface="Arial" pitchFamily="34" charset="0"/>
              <a:buChar char="•"/>
              <a:defRPr/>
            </a:pPr>
            <a:r>
              <a:rPr lang="en-US" b="1" dirty="0" smtClean="0">
                <a:solidFill>
                  <a:schemeClr val="bg1"/>
                </a:solidFill>
              </a:rPr>
              <a:t>Financial reform to reimburse for mental illness screening and treatment—early intervention would actually SAVE healthcare dollars</a:t>
            </a:r>
          </a:p>
          <a:p>
            <a:pPr eaLnBrk="1" fontAlgn="auto" hangingPunct="1">
              <a:spcAft>
                <a:spcPts val="0"/>
              </a:spcAft>
              <a:buFont typeface="Arial" pitchFamily="34" charset="0"/>
              <a:buChar char="•"/>
              <a:defRPr/>
            </a:pPr>
            <a:r>
              <a:rPr lang="en-US" b="1" dirty="0" smtClean="0">
                <a:solidFill>
                  <a:schemeClr val="bg1"/>
                </a:solidFill>
              </a:rPr>
              <a:t>Increase early identification and effective treatment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609600" y="381000"/>
            <a:ext cx="8077200" cy="6248400"/>
          </a:xfrm>
        </p:spPr>
        <p:txBody>
          <a:bodyPr/>
          <a:lstStyle/>
          <a:p>
            <a:pPr eaLnBrk="1" hangingPunct="1"/>
            <a:r>
              <a:rPr lang="en-US" b="1" smtClean="0">
                <a:solidFill>
                  <a:schemeClr val="bg1"/>
                </a:solidFill>
              </a:rPr>
              <a:t>Obstacles</a:t>
            </a:r>
          </a:p>
          <a:p>
            <a:pPr lvl="1" eaLnBrk="1" hangingPunct="1"/>
            <a:r>
              <a:rPr lang="en-US" b="1" smtClean="0">
                <a:solidFill>
                  <a:schemeClr val="bg1"/>
                </a:solidFill>
              </a:rPr>
              <a:t>Physicians have too little time already</a:t>
            </a:r>
          </a:p>
          <a:p>
            <a:pPr lvl="1" eaLnBrk="1" hangingPunct="1"/>
            <a:r>
              <a:rPr lang="en-US" b="1" smtClean="0">
                <a:solidFill>
                  <a:schemeClr val="bg1"/>
                </a:solidFill>
              </a:rPr>
              <a:t>an evolving field with new findings emerging all the time</a:t>
            </a:r>
          </a:p>
          <a:p>
            <a:pPr lvl="1" eaLnBrk="1" hangingPunct="1"/>
            <a:r>
              <a:rPr lang="en-US" b="1" smtClean="0">
                <a:solidFill>
                  <a:schemeClr val="bg1"/>
                </a:solidFill>
              </a:rPr>
              <a:t>PDR is misleading and will not be restructured until 2013</a:t>
            </a:r>
          </a:p>
          <a:p>
            <a:pPr lvl="1" eaLnBrk="1" hangingPunct="1"/>
            <a:r>
              <a:rPr lang="en-US" b="1" smtClean="0">
                <a:solidFill>
                  <a:schemeClr val="bg1"/>
                </a:solidFill>
              </a:rPr>
              <a:t>New medication findings</a:t>
            </a:r>
          </a:p>
          <a:p>
            <a:pPr lvl="1" eaLnBrk="1" hangingPunct="1"/>
            <a:r>
              <a:rPr lang="en-US" b="1" smtClean="0">
                <a:solidFill>
                  <a:schemeClr val="bg1"/>
                </a:solidFill>
              </a:rPr>
              <a:t>Unknowns about current medications </a:t>
            </a:r>
          </a:p>
          <a:p>
            <a:pPr lvl="1" eaLnBrk="1" hangingPunct="1"/>
            <a:r>
              <a:rPr lang="en-US" b="1" smtClean="0">
                <a:solidFill>
                  <a:schemeClr val="bg1"/>
                </a:solidFill>
              </a:rPr>
              <a:t>Not enough trained clinicians</a:t>
            </a:r>
          </a:p>
          <a:p>
            <a:pPr lvl="1" eaLnBrk="1" hangingPunct="1"/>
            <a:r>
              <a:rPr lang="en-US" b="1" smtClean="0">
                <a:solidFill>
                  <a:schemeClr val="bg1"/>
                </a:solidFill>
              </a:rPr>
              <a:t>Healthcare climate is not focused on prevention or early intervention</a:t>
            </a:r>
          </a:p>
          <a:p>
            <a:pPr lvl="1" eaLnBrk="1" hangingPunct="1"/>
            <a:r>
              <a:rPr lang="en-US" b="1" smtClean="0">
                <a:solidFill>
                  <a:schemeClr val="bg1"/>
                </a:solidFill>
              </a:rPr>
              <a:t>MORE</a:t>
            </a:r>
          </a:p>
          <a:p>
            <a:pPr lvl="1" eaLnBrk="1" hangingPunct="1"/>
            <a:endParaRPr lang="en-US" b="1" smtClean="0">
              <a:solidFill>
                <a:schemeClr val="bg1"/>
              </a:solidFill>
            </a:endParaRPr>
          </a:p>
          <a:p>
            <a:pPr lvl="1" eaLnBrk="1" hangingPunct="1"/>
            <a:endParaRPr lang="en-US" b="1" smtClean="0">
              <a:solidFill>
                <a:schemeClr val="bg1"/>
              </a:solidFill>
            </a:endParaRPr>
          </a:p>
          <a:p>
            <a:pPr eaLnBrk="1" hangingPunct="1"/>
            <a:endParaRPr lang="en-US" b="1" smtClean="0">
              <a:solidFill>
                <a:schemeClr val="bg1"/>
              </a:solidFill>
            </a:endParaRPr>
          </a:p>
          <a:p>
            <a:pPr eaLnBrk="1" hangingPunct="1"/>
            <a:endParaRPr lang="en-US" b="1" smtClean="0">
              <a:solidFill>
                <a:schemeClr val="bg1"/>
              </a:solidFill>
            </a:endParaRPr>
          </a:p>
          <a:p>
            <a:pPr eaLnBrk="1" hangingPunct="1"/>
            <a:endParaRPr lang="en-US" b="1" smtClean="0">
              <a:solidFill>
                <a:schemeClr val="bg1"/>
              </a:solidFill>
            </a:endParaRPr>
          </a:p>
          <a:p>
            <a:pPr eaLnBrk="1" hangingPunct="1"/>
            <a:endParaRPr lang="en-US" b="1" smtClean="0">
              <a:solidFill>
                <a:schemeClr val="bg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b="1" smtClean="0">
                <a:solidFill>
                  <a:schemeClr val="bg1"/>
                </a:solidFill>
              </a:rPr>
              <a:t>The Good News:</a:t>
            </a:r>
          </a:p>
        </p:txBody>
      </p:sp>
      <p:sp>
        <p:nvSpPr>
          <p:cNvPr id="44035" name="Content Placeholder 2"/>
          <p:cNvSpPr>
            <a:spLocks noGrp="1"/>
          </p:cNvSpPr>
          <p:nvPr>
            <p:ph idx="1"/>
          </p:nvPr>
        </p:nvSpPr>
        <p:spPr>
          <a:xfrm>
            <a:off x="457200" y="1371600"/>
            <a:ext cx="8229600" cy="4754563"/>
          </a:xfrm>
        </p:spPr>
        <p:txBody>
          <a:bodyPr/>
          <a:lstStyle/>
          <a:p>
            <a:pPr eaLnBrk="1" hangingPunct="1"/>
            <a:endParaRPr lang="en-US" b="1" smtClean="0">
              <a:solidFill>
                <a:schemeClr val="bg1"/>
              </a:solidFill>
            </a:endParaRPr>
          </a:p>
          <a:p>
            <a:pPr eaLnBrk="1" hangingPunct="1"/>
            <a:r>
              <a:rPr lang="en-US" b="1" smtClean="0">
                <a:solidFill>
                  <a:schemeClr val="bg1"/>
                </a:solidFill>
              </a:rPr>
              <a:t>Burgeoning of research on genetics, epigenetics, epidemiology, prevention, intervention, psychotherapies, social support pharmacotherapy……</a:t>
            </a:r>
          </a:p>
          <a:p>
            <a:pPr eaLnBrk="1" hangingPunct="1"/>
            <a:r>
              <a:rPr lang="en-US" b="1" smtClean="0">
                <a:solidFill>
                  <a:schemeClr val="bg1"/>
                </a:solidFill>
              </a:rPr>
              <a:t>Broadening array of effective treatments</a:t>
            </a:r>
          </a:p>
          <a:p>
            <a:pPr eaLnBrk="1" hangingPunct="1"/>
            <a:r>
              <a:rPr lang="en-US" b="1" smtClean="0">
                <a:solidFill>
                  <a:schemeClr val="bg1"/>
                </a:solidFill>
              </a:rPr>
              <a:t>Increase recognition of the role of interpersonal and social support</a:t>
            </a:r>
          </a:p>
          <a:p>
            <a:pPr eaLnBrk="1" hangingPunct="1"/>
            <a:endParaRPr lang="en-US" b="1" smtClean="0">
              <a:solidFill>
                <a:schemeClr val="bg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b="1" smtClean="0">
                <a:solidFill>
                  <a:schemeClr val="bg1"/>
                </a:solidFill>
              </a:rPr>
              <a:t>MAPP PPD Project</a:t>
            </a:r>
          </a:p>
        </p:txBody>
      </p:sp>
      <p:sp>
        <p:nvSpPr>
          <p:cNvPr id="4" name="Content Placeholder 3"/>
          <p:cNvSpPr>
            <a:spLocks noGrp="1"/>
          </p:cNvSpPr>
          <p:nvPr>
            <p:ph sz="half" idx="2"/>
          </p:nvPr>
        </p:nvSpPr>
        <p:spPr>
          <a:xfrm>
            <a:off x="3962400" y="1447800"/>
            <a:ext cx="4724400" cy="4678363"/>
          </a:xfrm>
        </p:spPr>
        <p:txBody>
          <a:bodyPr rtlCol="0">
            <a:normAutofit/>
          </a:bodyPr>
          <a:lstStyle/>
          <a:p>
            <a:pPr algn="ctr" eaLnBrk="1" fontAlgn="auto" hangingPunct="1">
              <a:spcAft>
                <a:spcPts val="0"/>
              </a:spcAft>
              <a:buFont typeface="Arial" pitchFamily="34" charset="0"/>
              <a:buNone/>
              <a:defRPr/>
            </a:pPr>
            <a:r>
              <a:rPr lang="en-US" sz="3600" b="1" u="sng" dirty="0" smtClean="0">
                <a:solidFill>
                  <a:schemeClr val="tx2">
                    <a:lumMod val="20000"/>
                    <a:lumOff val="80000"/>
                  </a:schemeClr>
                </a:solidFill>
              </a:rPr>
              <a:t> </a:t>
            </a:r>
          </a:p>
          <a:p>
            <a:pPr eaLnBrk="1" fontAlgn="auto" hangingPunct="1">
              <a:spcAft>
                <a:spcPts val="0"/>
              </a:spcAft>
              <a:buFont typeface="Arial" pitchFamily="34" charset="0"/>
              <a:buChar char="•"/>
              <a:defRPr/>
            </a:pPr>
            <a:r>
              <a:rPr lang="en-US" sz="3600" b="1" dirty="0" smtClean="0">
                <a:solidFill>
                  <a:schemeClr val="bg1"/>
                </a:solidFill>
              </a:rPr>
              <a:t>Provider education</a:t>
            </a:r>
          </a:p>
          <a:p>
            <a:pPr eaLnBrk="1" fontAlgn="auto" hangingPunct="1">
              <a:spcAft>
                <a:spcPts val="0"/>
              </a:spcAft>
              <a:buFont typeface="Arial" pitchFamily="34" charset="0"/>
              <a:buChar char="•"/>
              <a:defRPr/>
            </a:pPr>
            <a:r>
              <a:rPr lang="en-US" sz="3600" b="1" dirty="0" smtClean="0">
                <a:solidFill>
                  <a:schemeClr val="bg1"/>
                </a:solidFill>
              </a:rPr>
              <a:t>Consumer education</a:t>
            </a:r>
          </a:p>
          <a:p>
            <a:pPr eaLnBrk="1" fontAlgn="auto" hangingPunct="1">
              <a:spcAft>
                <a:spcPts val="0"/>
              </a:spcAft>
              <a:buFont typeface="Arial" pitchFamily="34" charset="0"/>
              <a:buChar char="•"/>
              <a:defRPr/>
            </a:pPr>
            <a:r>
              <a:rPr lang="en-US" sz="3600" b="1" dirty="0" smtClean="0">
                <a:solidFill>
                  <a:schemeClr val="bg1"/>
                </a:solidFill>
              </a:rPr>
              <a:t>Collaboration</a:t>
            </a:r>
          </a:p>
          <a:p>
            <a:pPr eaLnBrk="1" fontAlgn="auto" hangingPunct="1">
              <a:spcAft>
                <a:spcPts val="0"/>
              </a:spcAft>
              <a:buFont typeface="Arial" pitchFamily="34" charset="0"/>
              <a:buChar char="•"/>
              <a:defRPr/>
            </a:pPr>
            <a:r>
              <a:rPr lang="en-US" sz="3600" b="1" dirty="0" smtClean="0">
                <a:solidFill>
                  <a:schemeClr val="bg1"/>
                </a:solidFill>
              </a:rPr>
              <a:t>Consultation</a:t>
            </a:r>
          </a:p>
          <a:p>
            <a:pPr eaLnBrk="1" fontAlgn="auto" hangingPunct="1">
              <a:spcAft>
                <a:spcPts val="0"/>
              </a:spcAft>
              <a:buFont typeface="Arial" pitchFamily="34" charset="0"/>
              <a:buNone/>
              <a:defRPr/>
            </a:pPr>
            <a:r>
              <a:rPr lang="en-US" sz="3600" b="1" u="sng" dirty="0" smtClean="0">
                <a:solidFill>
                  <a:schemeClr val="tx2">
                    <a:lumMod val="20000"/>
                    <a:lumOff val="80000"/>
                  </a:schemeClr>
                </a:solidFill>
              </a:rPr>
              <a:t>www.mainepsych.org</a:t>
            </a:r>
            <a:endParaRPr lang="en-US" sz="3600" b="1" dirty="0">
              <a:solidFill>
                <a:schemeClr val="bg1"/>
              </a:solidFill>
            </a:endParaRPr>
          </a:p>
        </p:txBody>
      </p:sp>
      <p:pic>
        <p:nvPicPr>
          <p:cNvPr id="5" name="Picture 2" descr="C:\Users\Lynn\AppData\Local\Microsoft\Windows\Temporary Internet Files\Content.IE5\WI3U3BW5\MP900409361[1].jpg"/>
          <p:cNvPicPr>
            <a:picLocks noGrp="1" noChangeAspect="1" noChangeArrowheads="1"/>
          </p:cNvPicPr>
          <p:nvPr>
            <p:ph sz="half" idx="1"/>
          </p:nvPr>
        </p:nvPicPr>
        <p:blipFill>
          <a:blip r:embed="rId2" cstate="print"/>
          <a:srcRect/>
          <a:stretch>
            <a:fillRect/>
          </a:stretch>
        </p:blipFill>
        <p:spPr>
          <a:xfrm>
            <a:off x="917575" y="1524000"/>
            <a:ext cx="2587625" cy="3881438"/>
          </a:xfrm>
          <a:ln w="6350" cap="sq">
            <a:solidFill>
              <a:schemeClr val="accent3">
                <a:lumMod val="20000"/>
                <a:lumOff val="80000"/>
              </a:schemeClr>
            </a:solidFill>
          </a:ln>
          <a:effectLst>
            <a:outerShdw blurRad="50800" dist="38100" dir="2700000" algn="tl" rotWithShape="0">
              <a:srgbClr val="000000">
                <a:alpha val="43000"/>
              </a:srgb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09600" y="274638"/>
            <a:ext cx="8077200" cy="868362"/>
          </a:xfrm>
        </p:spPr>
        <p:txBody>
          <a:bodyPr/>
          <a:lstStyle/>
          <a:p>
            <a:pPr eaLnBrk="1" hangingPunct="1"/>
            <a:endParaRPr lang="en-US" smtClean="0"/>
          </a:p>
        </p:txBody>
      </p:sp>
      <p:pic>
        <p:nvPicPr>
          <p:cNvPr id="4" name="Picture 4" descr="PPD090"/>
          <p:cNvPicPr>
            <a:picLocks noGrp="1" noChangeAspect="1" noChangeArrowheads="1"/>
          </p:cNvPicPr>
          <p:nvPr>
            <p:ph idx="1"/>
          </p:nvPr>
        </p:nvPicPr>
        <p:blipFill>
          <a:blip r:embed="rId2" cstate="print"/>
          <a:srcRect/>
          <a:stretch>
            <a:fillRect/>
          </a:stretch>
        </p:blipFill>
        <p:spPr>
          <a:xfrm>
            <a:off x="457200" y="1295400"/>
            <a:ext cx="8282824" cy="5288605"/>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304800" y="533400"/>
            <a:ext cx="8610600" cy="5943600"/>
          </a:xfrm>
        </p:spPr>
        <p:txBody>
          <a:bodyPr/>
          <a:lstStyle/>
          <a:p>
            <a:pPr algn="ctr" eaLnBrk="1" hangingPunct="1">
              <a:buFont typeface="Arial" charset="0"/>
              <a:buNone/>
              <a:defRPr/>
            </a:pPr>
            <a:r>
              <a:rPr lang="en-US" b="1" dirty="0" smtClean="0">
                <a:solidFill>
                  <a:schemeClr val="bg1"/>
                </a:solidFill>
              </a:rPr>
              <a:t>Why The Focus On “Maternal” Psychiatric Illness?</a:t>
            </a:r>
          </a:p>
          <a:p>
            <a:pPr eaLnBrk="1" hangingPunct="1">
              <a:defRPr/>
            </a:pPr>
            <a:r>
              <a:rPr lang="en-US" sz="2400" b="1" dirty="0" smtClean="0">
                <a:solidFill>
                  <a:schemeClr val="bg1"/>
                </a:solidFill>
              </a:rPr>
              <a:t>The association between childbirth and psychiatric illness has been recognized since the 1600’s</a:t>
            </a:r>
          </a:p>
          <a:p>
            <a:pPr marL="514350" indent="-514350" eaLnBrk="1" hangingPunct="1">
              <a:buFont typeface="Arial" pitchFamily="34" charset="0"/>
              <a:buChar char="•"/>
              <a:defRPr/>
            </a:pPr>
            <a:r>
              <a:rPr lang="en-US" sz="2400" b="1" dirty="0" smtClean="0">
                <a:solidFill>
                  <a:schemeClr val="bg1"/>
                </a:solidFill>
              </a:rPr>
              <a:t>Depression is the second leading cause of disability among women of child bearing age (consider suffering and functional impairment)</a:t>
            </a:r>
          </a:p>
          <a:p>
            <a:pPr marL="514350" indent="-514350" eaLnBrk="1" hangingPunct="1">
              <a:buFont typeface="Arial" pitchFamily="34" charset="0"/>
              <a:buChar char="•"/>
              <a:defRPr/>
            </a:pPr>
            <a:r>
              <a:rPr lang="en-US" sz="2400" b="1" dirty="0" smtClean="0">
                <a:solidFill>
                  <a:schemeClr val="bg1"/>
                </a:solidFill>
              </a:rPr>
              <a:t>In the U.S. depression is the leading cause of non-obstetric hospitalizations for women</a:t>
            </a:r>
          </a:p>
          <a:p>
            <a:pPr eaLnBrk="1" hangingPunct="1">
              <a:defRPr/>
            </a:pPr>
            <a:r>
              <a:rPr lang="en-US" sz="2400" b="1" dirty="0" smtClean="0">
                <a:solidFill>
                  <a:schemeClr val="bg1"/>
                </a:solidFill>
              </a:rPr>
              <a:t>The perinatal period, from conception to 1 year after birth, is a critical time of phenomenal development and change for both the mother and the infant; this  can be profoundly impacted  by psychiatric illness </a:t>
            </a:r>
            <a:endParaRPr lang="en-US" sz="2400" dirty="0" smtClean="0">
              <a:solidFill>
                <a:schemeClr val="bg1"/>
              </a:solidFill>
            </a:endParaRPr>
          </a:p>
          <a:p>
            <a:pPr eaLnBrk="1" hangingPunct="1">
              <a:defRPr/>
            </a:pPr>
            <a:r>
              <a:rPr lang="en-US" sz="2400" b="1" dirty="0" smtClean="0">
                <a:solidFill>
                  <a:schemeClr val="bg1"/>
                </a:solidFill>
              </a:rPr>
              <a:t>This has huge implications for prevention, early intervention and treatment.</a:t>
            </a:r>
          </a:p>
          <a:p>
            <a:pPr eaLnBrk="1" hangingPunct="1">
              <a:defRPr/>
            </a:pPr>
            <a:endParaRPr lang="en-US" sz="2400" dirty="0" smtClean="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229600" cy="944562"/>
          </a:xfrm>
        </p:spPr>
        <p:txBody>
          <a:bodyPr/>
          <a:lstStyle/>
          <a:p>
            <a:pPr eaLnBrk="1" hangingPunct="1"/>
            <a:r>
              <a:rPr lang="en-US" b="1" smtClean="0">
                <a:solidFill>
                  <a:schemeClr val="bg1"/>
                </a:solidFill>
              </a:rPr>
              <a:t>Public Health Issue</a:t>
            </a:r>
          </a:p>
        </p:txBody>
      </p:sp>
      <p:sp>
        <p:nvSpPr>
          <p:cNvPr id="7171" name="Content Placeholder 2"/>
          <p:cNvSpPr>
            <a:spLocks noGrp="1"/>
          </p:cNvSpPr>
          <p:nvPr>
            <p:ph idx="1"/>
          </p:nvPr>
        </p:nvSpPr>
        <p:spPr>
          <a:xfrm>
            <a:off x="457200" y="1143000"/>
            <a:ext cx="8153400" cy="4983163"/>
          </a:xfrm>
        </p:spPr>
        <p:txBody>
          <a:bodyPr/>
          <a:lstStyle/>
          <a:p>
            <a:pPr eaLnBrk="1" hangingPunct="1"/>
            <a:r>
              <a:rPr lang="en-US" sz="2000" b="1" dirty="0" smtClean="0">
                <a:solidFill>
                  <a:schemeClr val="bg1"/>
                </a:solidFill>
              </a:rPr>
              <a:t>Women of childbearing age: 15-49</a:t>
            </a:r>
          </a:p>
          <a:p>
            <a:pPr lvl="2" eaLnBrk="1" hangingPunct="1">
              <a:buFont typeface="Arial" charset="0"/>
              <a:buNone/>
            </a:pPr>
            <a:r>
              <a:rPr lang="en-US" sz="2000" b="1" dirty="0" smtClean="0">
                <a:solidFill>
                  <a:schemeClr val="bg1"/>
                </a:solidFill>
              </a:rPr>
              <a:t>20 % of the population</a:t>
            </a:r>
          </a:p>
          <a:p>
            <a:pPr eaLnBrk="1" hangingPunct="1"/>
            <a:r>
              <a:rPr lang="en-US" sz="2000" b="1" dirty="0" smtClean="0">
                <a:solidFill>
                  <a:schemeClr val="bg1"/>
                </a:solidFill>
              </a:rPr>
              <a:t>Percentage of unplanned pregnancies: 50% 	</a:t>
            </a:r>
          </a:p>
          <a:p>
            <a:pPr eaLnBrk="1" hangingPunct="1">
              <a:buFont typeface="Arial" charset="0"/>
              <a:buNone/>
            </a:pPr>
            <a:r>
              <a:rPr lang="en-US" sz="2000" b="1" dirty="0" smtClean="0">
                <a:solidFill>
                  <a:schemeClr val="bg1"/>
                </a:solidFill>
              </a:rPr>
              <a:t>		(80 % of teen pregnancies  are  unplanned)</a:t>
            </a:r>
          </a:p>
          <a:p>
            <a:pPr eaLnBrk="1" hangingPunct="1"/>
            <a:r>
              <a:rPr lang="en-US" sz="2000" b="1" dirty="0" smtClean="0">
                <a:solidFill>
                  <a:schemeClr val="bg1"/>
                </a:solidFill>
              </a:rPr>
              <a:t>Over four million live births in the US each year.</a:t>
            </a:r>
          </a:p>
          <a:p>
            <a:pPr lvl="1" eaLnBrk="1" hangingPunct="1"/>
            <a:r>
              <a:rPr lang="en-US" sz="2000" b="1" dirty="0" smtClean="0">
                <a:solidFill>
                  <a:schemeClr val="bg1"/>
                </a:solidFill>
              </a:rPr>
              <a:t>Considering just POSTPARTUM depression alone</a:t>
            </a:r>
          </a:p>
          <a:p>
            <a:pPr lvl="1" eaLnBrk="1" hangingPunct="1"/>
            <a:r>
              <a:rPr lang="en-US" sz="2000" b="1" dirty="0" smtClean="0">
                <a:solidFill>
                  <a:schemeClr val="bg1"/>
                </a:solidFill>
              </a:rPr>
              <a:t>About 15% will have postpartum depression</a:t>
            </a:r>
          </a:p>
          <a:p>
            <a:pPr lvl="1" eaLnBrk="1" hangingPunct="1"/>
            <a:r>
              <a:rPr lang="en-US" sz="2000" b="1" dirty="0" smtClean="0">
                <a:solidFill>
                  <a:schemeClr val="bg1"/>
                </a:solidFill>
              </a:rPr>
              <a:t>Since about 10% are teen mothers, of whom 30-50% will experience  PPD</a:t>
            </a:r>
          </a:p>
          <a:p>
            <a:pPr lvl="1" eaLnBrk="1" hangingPunct="1"/>
            <a:r>
              <a:rPr lang="en-US" sz="2000" b="1" u="sng" dirty="0" smtClean="0">
                <a:solidFill>
                  <a:schemeClr val="bg1"/>
                </a:solidFill>
              </a:rPr>
              <a:t>660,000 Babies at risk for being affected by PPD alone each year</a:t>
            </a:r>
          </a:p>
          <a:p>
            <a:pPr eaLnBrk="1" hangingPunct="1">
              <a:buFont typeface="Arial" charset="0"/>
              <a:buNone/>
            </a:pPr>
            <a:r>
              <a:rPr lang="en-US" sz="2000" b="1" dirty="0" smtClean="0">
                <a:solidFill>
                  <a:schemeClr val="bg1"/>
                </a:solidFill>
              </a:rPr>
              <a:t>      The group that experiences antenatal depression and PPD overlaps but is not the same; exposure to maternal anxiety disorders imposes risks as well and is an overlapping, but separate group</a:t>
            </a:r>
          </a:p>
          <a:p>
            <a:pPr eaLnBrk="1" hangingPunct="1">
              <a:buFont typeface="Arial" charset="0"/>
              <a:buNone/>
            </a:pPr>
            <a:r>
              <a:rPr lang="en-US" sz="2000" b="1" dirty="0" smtClean="0">
                <a:solidFill>
                  <a:schemeClr val="bg1"/>
                </a:solidFill>
              </a:rPr>
              <a:t>	</a:t>
            </a:r>
          </a:p>
          <a:p>
            <a:pPr eaLnBrk="1" hangingPunct="1">
              <a:buFont typeface="Arial" charset="0"/>
              <a:buNone/>
            </a:pPr>
            <a:endParaRPr lang="en-US" sz="20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z="3200" b="1" smtClean="0">
                <a:solidFill>
                  <a:schemeClr val="bg1"/>
                </a:solidFill>
              </a:rPr>
              <a:t>Maternal Psychiatric Illness and Fetal Health</a:t>
            </a:r>
          </a:p>
        </p:txBody>
      </p:sp>
      <p:pic>
        <p:nvPicPr>
          <p:cNvPr id="2050" name="Picture 2" descr="C:\Users\Lynn\Pictures\Microsoft Clip Organizer\00442378.jpg"/>
          <p:cNvPicPr>
            <a:picLocks noGrp="1" noChangeAspect="1" noChangeArrowheads="1"/>
          </p:cNvPicPr>
          <p:nvPr>
            <p:ph idx="1"/>
          </p:nvPr>
        </p:nvPicPr>
        <p:blipFill>
          <a:blip r:embed="rId2" cstate="print"/>
          <a:srcRect/>
          <a:stretch>
            <a:fillRect/>
          </a:stretch>
        </p:blipFill>
        <p:spPr>
          <a:xfrm>
            <a:off x="1063625" y="1524000"/>
            <a:ext cx="7200900" cy="4800600"/>
          </a:xfrm>
          <a:ln w="38100" cap="sq">
            <a:solidFill>
              <a:schemeClr val="accent3">
                <a:lumMod val="20000"/>
                <a:lumOff val="80000"/>
              </a:schemeClr>
            </a:solidFill>
          </a:ln>
          <a:effectLst>
            <a:outerShdw blurRad="50800" dist="38100" dir="2700000" algn="tl" rotWithShape="0">
              <a:srgbClr val="000000">
                <a:alpha val="43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305800" cy="5745163"/>
          </a:xfrm>
        </p:spPr>
        <p:txBody>
          <a:bodyPr rtlCol="0">
            <a:normAutofit fontScale="85000" lnSpcReduction="20000"/>
          </a:bodyPr>
          <a:lstStyle/>
          <a:p>
            <a:pPr eaLnBrk="1" fontAlgn="auto" hangingPunct="1">
              <a:lnSpc>
                <a:spcPct val="90000"/>
              </a:lnSpc>
              <a:spcAft>
                <a:spcPts val="0"/>
              </a:spcAft>
              <a:buFont typeface="Arial" pitchFamily="34" charset="0"/>
              <a:buNone/>
              <a:defRPr/>
            </a:pPr>
            <a:r>
              <a:rPr lang="en-US" sz="4800" b="1" dirty="0" smtClean="0">
                <a:solidFill>
                  <a:schemeClr val="bg1"/>
                </a:solidFill>
                <a:ea typeface="Arial Unicode MS" pitchFamily="34" charset="-128"/>
                <a:cs typeface="Arial Unicode MS" pitchFamily="34" charset="-128"/>
              </a:rPr>
              <a:t>Antenatal Depression and Anxiety</a:t>
            </a:r>
          </a:p>
          <a:p>
            <a:pPr eaLnBrk="1" fontAlgn="auto" hangingPunct="1">
              <a:lnSpc>
                <a:spcPct val="90000"/>
              </a:lnSpc>
              <a:spcAft>
                <a:spcPts val="0"/>
              </a:spcAft>
              <a:buFont typeface="Arial" pitchFamily="34" charset="0"/>
              <a:buNone/>
              <a:defRPr/>
            </a:pPr>
            <a:endParaRPr lang="en-US" sz="4800" b="1" dirty="0" smtClean="0">
              <a:solidFill>
                <a:schemeClr val="bg1"/>
              </a:solidFill>
              <a:ea typeface="Arial Unicode MS" pitchFamily="34" charset="-128"/>
              <a:cs typeface="Arial Unicode MS" pitchFamily="34" charset="-128"/>
            </a:endParaRPr>
          </a:p>
          <a:p>
            <a:pPr eaLnBrk="1" fontAlgn="auto" hangingPunct="1">
              <a:lnSpc>
                <a:spcPct val="90000"/>
              </a:lnSpc>
              <a:spcAft>
                <a:spcPts val="0"/>
              </a:spcAft>
              <a:buFont typeface="Arial" pitchFamily="34" charset="0"/>
              <a:buChar char="•"/>
              <a:defRPr/>
            </a:pPr>
            <a:r>
              <a:rPr lang="en-US" sz="3600" b="1" dirty="0" smtClean="0">
                <a:solidFill>
                  <a:schemeClr val="bg1"/>
                </a:solidFill>
                <a:ea typeface="Arial Unicode MS" pitchFamily="34" charset="-128"/>
                <a:cs typeface="Arial Unicode MS" pitchFamily="34" charset="-128"/>
              </a:rPr>
              <a:t>Between 10-20% of women will experience significant depression during pregnancy       </a:t>
            </a:r>
          </a:p>
          <a:p>
            <a:pPr eaLnBrk="1" fontAlgn="auto" hangingPunct="1">
              <a:lnSpc>
                <a:spcPct val="90000"/>
              </a:lnSpc>
              <a:spcAft>
                <a:spcPts val="0"/>
              </a:spcAft>
              <a:buFont typeface="Arial" charset="0"/>
              <a:buNone/>
              <a:defRPr/>
            </a:pPr>
            <a:r>
              <a:rPr lang="en-US" sz="3600" b="1" dirty="0" smtClean="0">
                <a:solidFill>
                  <a:schemeClr val="bg1"/>
                </a:solidFill>
                <a:ea typeface="Arial Unicode MS" pitchFamily="34" charset="-128"/>
                <a:cs typeface="Arial Unicode MS" pitchFamily="34" charset="-128"/>
              </a:rPr>
              <a:t>    ( higher in teens)</a:t>
            </a:r>
          </a:p>
          <a:p>
            <a:pPr eaLnBrk="1" fontAlgn="auto" hangingPunct="1">
              <a:spcBef>
                <a:spcPct val="40000"/>
              </a:spcBef>
              <a:spcAft>
                <a:spcPts val="0"/>
              </a:spcAft>
              <a:buFont typeface="Arial" pitchFamily="34" charset="0"/>
              <a:buChar char="•"/>
              <a:defRPr/>
            </a:pPr>
            <a:r>
              <a:rPr lang="en-US" sz="3600" b="1" dirty="0" smtClean="0">
                <a:solidFill>
                  <a:schemeClr val="bg1"/>
                </a:solidFill>
                <a:cs typeface="Arial" pitchFamily="34" charset="0"/>
              </a:rPr>
              <a:t>Routine screening for depression during pregnancy is uncommon</a:t>
            </a:r>
          </a:p>
          <a:p>
            <a:pPr eaLnBrk="1" fontAlgn="auto" hangingPunct="1">
              <a:spcBef>
                <a:spcPct val="40000"/>
              </a:spcBef>
              <a:spcAft>
                <a:spcPts val="0"/>
              </a:spcAft>
              <a:buFont typeface="Arial" pitchFamily="34" charset="0"/>
              <a:buChar char="•"/>
              <a:defRPr/>
            </a:pPr>
            <a:r>
              <a:rPr lang="en-US" sz="3600" b="1" dirty="0" smtClean="0">
                <a:solidFill>
                  <a:schemeClr val="bg1"/>
                </a:solidFill>
                <a:cs typeface="Arial" pitchFamily="34" charset="0"/>
              </a:rPr>
              <a:t>Typically depression during pregnancy is untreated or incompletely treated</a:t>
            </a:r>
          </a:p>
          <a:p>
            <a:pPr eaLnBrk="1" fontAlgn="auto" hangingPunct="1">
              <a:spcBef>
                <a:spcPct val="40000"/>
              </a:spcBef>
              <a:spcAft>
                <a:spcPts val="0"/>
              </a:spcAft>
              <a:buFont typeface="Arial" pitchFamily="34" charset="0"/>
              <a:buChar char="•"/>
              <a:defRPr/>
            </a:pPr>
            <a:r>
              <a:rPr lang="en-US" sz="3600" b="1" dirty="0" smtClean="0">
                <a:solidFill>
                  <a:schemeClr val="bg1"/>
                </a:solidFill>
              </a:rPr>
              <a:t>Anxiety disorders (OCD, GAD) generally worsen during pregnancy, but are less well studied and even less frequently diagnosed and treated.</a:t>
            </a:r>
          </a:p>
          <a:p>
            <a:pPr eaLnBrk="1" fontAlgn="auto" hangingPunct="1">
              <a:spcAft>
                <a:spcPts val="0"/>
              </a:spcAft>
              <a:buFont typeface="Arial" pitchFamily="34" charset="0"/>
              <a:buChar char="•"/>
              <a:defRPr/>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3600" b="1" dirty="0" smtClean="0">
                <a:solidFill>
                  <a:schemeClr val="bg1"/>
                </a:solidFill>
                <a:effectLst>
                  <a:outerShdw blurRad="38100" dist="38100" dir="2700000" algn="tl">
                    <a:srgbClr val="000000"/>
                  </a:outerShdw>
                </a:effectLst>
                <a:latin typeface="+mn-lt"/>
                <a:ea typeface="Arial Unicode MS" pitchFamily="34" charset="-128"/>
                <a:cs typeface="Arial Unicode MS" pitchFamily="34" charset="-128"/>
              </a:rPr>
              <a:t> </a:t>
            </a:r>
            <a:r>
              <a:rPr lang="en-US" b="1" dirty="0" smtClean="0">
                <a:solidFill>
                  <a:schemeClr val="bg1"/>
                </a:solidFill>
                <a:latin typeface="+mn-lt"/>
                <a:ea typeface="Arial Unicode MS" pitchFamily="34" charset="-128"/>
                <a:cs typeface="Arial Unicode MS" pitchFamily="34" charset="-128"/>
              </a:rPr>
              <a:t>Maternal Risks of Untreated Depression During Pregnancy</a:t>
            </a:r>
          </a:p>
        </p:txBody>
      </p:sp>
      <p:sp>
        <p:nvSpPr>
          <p:cNvPr id="222211" name="Rectangle 3"/>
          <p:cNvSpPr>
            <a:spLocks noGrp="1" noChangeArrowheads="1"/>
          </p:cNvSpPr>
          <p:nvPr>
            <p:ph idx="1"/>
          </p:nvPr>
        </p:nvSpPr>
        <p:spPr>
          <a:xfrm>
            <a:off x="457200" y="1752600"/>
            <a:ext cx="8229600" cy="4906963"/>
          </a:xfrm>
        </p:spPr>
        <p:txBody>
          <a:bodyPr rtlCol="0">
            <a:normAutofit/>
          </a:bodyPr>
          <a:lstStyle/>
          <a:p>
            <a:pPr eaLnBrk="1" fontAlgn="auto" hangingPunct="1">
              <a:spcAft>
                <a:spcPts val="0"/>
              </a:spcAft>
              <a:buFont typeface="Arial" pitchFamily="34" charset="0"/>
              <a:buChar char="•"/>
              <a:defRPr/>
            </a:pPr>
            <a:r>
              <a:rPr lang="en-US" b="1" dirty="0" smtClean="0">
                <a:solidFill>
                  <a:schemeClr val="bg1"/>
                </a:solidFill>
                <a:latin typeface="+mj-lt"/>
                <a:ea typeface="Arial Unicode MS" pitchFamily="34" charset="-128"/>
                <a:cs typeface="Arial Unicode MS" pitchFamily="34" charset="-128"/>
              </a:rPr>
              <a:t>Obstetrical risks (higher rates of miscarriage, preterm labor, placental abruption, preeclampsia</a:t>
            </a:r>
          </a:p>
          <a:p>
            <a:pPr eaLnBrk="1" fontAlgn="auto" hangingPunct="1">
              <a:lnSpc>
                <a:spcPct val="90000"/>
              </a:lnSpc>
              <a:spcAft>
                <a:spcPts val="0"/>
              </a:spcAft>
              <a:defRPr/>
            </a:pPr>
            <a:r>
              <a:rPr lang="en-US" b="1" dirty="0" smtClean="0">
                <a:solidFill>
                  <a:schemeClr val="bg1"/>
                </a:solidFill>
                <a:ea typeface="Arial Unicode MS" pitchFamily="34" charset="-128"/>
                <a:cs typeface="Arial Unicode MS" pitchFamily="34" charset="-128"/>
              </a:rPr>
              <a:t>Lack of adequate prenatal care</a:t>
            </a:r>
          </a:p>
          <a:p>
            <a:pPr eaLnBrk="1" fontAlgn="auto" hangingPunct="1">
              <a:lnSpc>
                <a:spcPct val="90000"/>
              </a:lnSpc>
              <a:spcAft>
                <a:spcPts val="0"/>
              </a:spcAft>
              <a:defRPr/>
            </a:pPr>
            <a:r>
              <a:rPr lang="en-US" b="1" dirty="0" smtClean="0">
                <a:solidFill>
                  <a:schemeClr val="bg1"/>
                </a:solidFill>
                <a:ea typeface="Arial Unicode MS" pitchFamily="34" charset="-128"/>
                <a:cs typeface="Arial Unicode MS" pitchFamily="34" charset="-128"/>
              </a:rPr>
              <a:t>Higher use of tobacco, alcohol and drugs</a:t>
            </a:r>
          </a:p>
          <a:p>
            <a:pPr eaLnBrk="1" fontAlgn="auto" hangingPunct="1">
              <a:spcAft>
                <a:spcPts val="0"/>
              </a:spcAft>
              <a:defRPr/>
            </a:pPr>
            <a:r>
              <a:rPr lang="en-US" b="1" dirty="0" smtClean="0">
                <a:solidFill>
                  <a:schemeClr val="bg1"/>
                </a:solidFill>
                <a:ea typeface="Arial Unicode MS" pitchFamily="34" charset="-128"/>
                <a:cs typeface="Arial Unicode MS" pitchFamily="34" charset="-128"/>
              </a:rPr>
              <a:t>subsequent postpartum depression </a:t>
            </a:r>
          </a:p>
          <a:p>
            <a:pPr eaLnBrk="1" fontAlgn="auto" hangingPunct="1">
              <a:spcAft>
                <a:spcPts val="0"/>
              </a:spcAft>
              <a:defRPr/>
            </a:pPr>
            <a:r>
              <a:rPr lang="en-US" b="1" dirty="0" smtClean="0">
                <a:solidFill>
                  <a:schemeClr val="bg1"/>
                </a:solidFill>
                <a:ea typeface="Arial Unicode MS" pitchFamily="34" charset="-128"/>
                <a:cs typeface="Arial Unicode MS" pitchFamily="34" charset="-128"/>
              </a:rPr>
              <a:t>SUBSEQUENT  RECURRENT EPISODES OF  DEPRESSION</a:t>
            </a:r>
          </a:p>
          <a:p>
            <a:pPr eaLnBrk="1" fontAlgn="auto" hangingPunct="1">
              <a:spcAft>
                <a:spcPts val="0"/>
              </a:spcAft>
              <a:defRPr/>
            </a:pPr>
            <a:r>
              <a:rPr lang="en-US" b="1" dirty="0" smtClean="0">
                <a:solidFill>
                  <a:schemeClr val="bg1"/>
                </a:solidFill>
                <a:ea typeface="Arial Unicode MS" pitchFamily="34" charset="-128"/>
                <a:cs typeface="Arial Unicode MS" pitchFamily="34" charset="-128"/>
              </a:rPr>
              <a:t>SUICIDE</a:t>
            </a:r>
          </a:p>
          <a:p>
            <a:pPr eaLnBrk="1" fontAlgn="auto" hangingPunct="1">
              <a:spcAft>
                <a:spcPts val="0"/>
              </a:spcAft>
              <a:buFont typeface="Arial" pitchFamily="34" charset="0"/>
              <a:buChar char="•"/>
              <a:defRPr/>
            </a:pPr>
            <a:endParaRPr lang="en-US" b="1" dirty="0" smtClean="0">
              <a:solidFill>
                <a:schemeClr val="bg1"/>
              </a:solidFill>
              <a:latin typeface="+mj-lt"/>
              <a:ea typeface="Arial Unicode MS" pitchFamily="34" charset="-128"/>
              <a:cs typeface="Arial Unicode MS" pitchFamily="34" charset="-128"/>
            </a:endParaRPr>
          </a:p>
          <a:p>
            <a:pPr eaLnBrk="1" fontAlgn="auto" hangingPunct="1">
              <a:spcAft>
                <a:spcPts val="0"/>
              </a:spcAft>
              <a:buFont typeface="Arial" pitchFamily="34" charset="0"/>
              <a:buChar char="•"/>
              <a:defRPr/>
            </a:pPr>
            <a:endParaRPr lang="en-US" b="1" dirty="0" smtClean="0">
              <a:solidFill>
                <a:schemeClr val="bg1"/>
              </a:solidFill>
              <a:ea typeface="Arial Unicode MS" pitchFamily="34" charset="-128"/>
              <a:cs typeface="Arial Unicode MS" pitchFamily="34" charset="-128"/>
            </a:endParaRPr>
          </a:p>
          <a:p>
            <a:pPr eaLnBrk="1" fontAlgn="auto" hangingPunct="1">
              <a:spcAft>
                <a:spcPts val="0"/>
              </a:spcAft>
              <a:buFont typeface="Arial" pitchFamily="34" charset="0"/>
              <a:buChar char="•"/>
              <a:defRPr/>
            </a:pPr>
            <a:endParaRPr lang="en-US" b="1" dirty="0" smtClean="0">
              <a:solidFill>
                <a:schemeClr val="bg1"/>
              </a:solidFill>
              <a:latin typeface="+mj-lt"/>
              <a:ea typeface="Arial Unicode MS" pitchFamily="34" charset="-128"/>
              <a:cs typeface="Arial Unicode MS" pitchFamily="34" charset="-128"/>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4F85CE10B56247A4961381E921F824" ma:contentTypeVersion="1" ma:contentTypeDescription="Create a new document." ma:contentTypeScope="" ma:versionID="d71c9cc91d81ba79f1f6b1fac89afbae">
  <xsd:schema xmlns:xsd="http://www.w3.org/2001/XMLSchema" xmlns:p="http://schemas.microsoft.com/office/2006/metadata/properties" xmlns:ns1="http://schemas.microsoft.com/sharepoint/v3" targetNamespace="http://schemas.microsoft.com/office/2006/metadata/properties" ma:root="true" ma:fieldsID="ceea39f2f958b4400606e95e3a7adef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BD45912-3F85-4E40-B8A1-13830B3F75BB}"/>
</file>

<file path=customXml/itemProps2.xml><?xml version="1.0" encoding="utf-8"?>
<ds:datastoreItem xmlns:ds="http://schemas.openxmlformats.org/officeDocument/2006/customXml" ds:itemID="{9A3BF9C5-D2EF-4CFE-A84D-E0DCC9783436}"/>
</file>

<file path=customXml/itemProps3.xml><?xml version="1.0" encoding="utf-8"?>
<ds:datastoreItem xmlns:ds="http://schemas.openxmlformats.org/officeDocument/2006/customXml" ds:itemID="{0CBD68A3-E63C-49A1-BCA4-7750860DE44C}"/>
</file>

<file path=docProps/app.xml><?xml version="1.0" encoding="utf-8"?>
<Properties xmlns="http://schemas.openxmlformats.org/officeDocument/2006/extended-properties" xmlns:vt="http://schemas.openxmlformats.org/officeDocument/2006/docPropsVTypes">
  <TotalTime>3904</TotalTime>
  <Words>1922</Words>
  <Application>Microsoft Office PowerPoint</Application>
  <PresentationFormat>On-screen Show (4:3)</PresentationFormat>
  <Paragraphs>250</Paragraphs>
  <Slides>44</Slides>
  <Notes>14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Childbearing, Psychiatric Illness and Maternal Infant Health</vt:lpstr>
      <vt:lpstr>Goals of this Presentation</vt:lpstr>
      <vt:lpstr>Questions For The Attendees</vt:lpstr>
      <vt:lpstr>Slide 4</vt:lpstr>
      <vt:lpstr>Slide 5</vt:lpstr>
      <vt:lpstr>Public Health Issue</vt:lpstr>
      <vt:lpstr>Maternal Psychiatric Illness and Fetal Health</vt:lpstr>
      <vt:lpstr>Slide 8</vt:lpstr>
      <vt:lpstr> Maternal Risks of Untreated Depression During Pregnancy</vt:lpstr>
      <vt:lpstr>Effects of Maternal Anxiety, Stress, and Depression</vt:lpstr>
      <vt:lpstr>Effects of Maternal Anxiety, Stress, and Depression</vt:lpstr>
      <vt:lpstr>Effects of Maternal Anxiety, Stress, and Depression</vt:lpstr>
      <vt:lpstr>What is the mechanism?</vt:lpstr>
      <vt:lpstr>ALSPAC* Study</vt:lpstr>
      <vt:lpstr>The Effects Are Long Lasting</vt:lpstr>
      <vt:lpstr>Challenges</vt:lpstr>
      <vt:lpstr>Antenatal Screening</vt:lpstr>
      <vt:lpstr>Slide 18</vt:lpstr>
      <vt:lpstr>Slide 19</vt:lpstr>
      <vt:lpstr>Slide 20</vt:lpstr>
      <vt:lpstr>Postpartum Psychiatric Illness and Infant Health</vt:lpstr>
      <vt:lpstr>Spectrum of Postpartum Mood Disorders</vt:lpstr>
      <vt:lpstr>PPD vs. Postpartum Psychosis</vt:lpstr>
      <vt:lpstr>PPD vs. Postpartum Psychosis</vt:lpstr>
      <vt:lpstr>PDD and Postpartum Psychosis</vt:lpstr>
      <vt:lpstr>What Is The Trigger For Postpartum Depression?</vt:lpstr>
      <vt:lpstr>No Simple Answers</vt:lpstr>
      <vt:lpstr>Maternal Impact of Untreated PPD</vt:lpstr>
      <vt:lpstr>Impact of Untreated Postpartum Maternal Depression on the Infant</vt:lpstr>
      <vt:lpstr>Impact of Untreated Postpartum Maternal Depression on the Infant</vt:lpstr>
      <vt:lpstr>Impact of Untreated Postpartum Maternal Depression on the Child</vt:lpstr>
      <vt:lpstr>Maternal Depression Effects The Older Siblings Too</vt:lpstr>
      <vt:lpstr>Summary: Impact of PPD</vt:lpstr>
      <vt:lpstr>Why the focus on “maternal” psychiatric illness? </vt:lpstr>
      <vt:lpstr> Perinatal Maternal Psychiatric Illness: Transmission of risk from mother to child</vt:lpstr>
      <vt:lpstr>Slide 36</vt:lpstr>
      <vt:lpstr>Why the focus on “maternal” psychiatric illness? </vt:lpstr>
      <vt:lpstr>WHY NOT SHIFT THE FOCUS OF OUR HEALTHCARE ATTENTION FROM HERE…………….</vt:lpstr>
      <vt:lpstr>TO EARLY INTERVENTION….</vt:lpstr>
      <vt:lpstr>How can we do that?</vt:lpstr>
      <vt:lpstr>Slide 41</vt:lpstr>
      <vt:lpstr>The Good News:</vt:lpstr>
      <vt:lpstr>MAPP PPD Project</vt:lpstr>
      <vt:lpstr>Slide 44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Childbearing, Psychiatric Illness and Maternal Infant Health</dc:title>
  <dc:creator>Lynn</dc:creator>
  <cp:lastModifiedBy>Lynn</cp:lastModifiedBy>
  <cp:revision>20</cp:revision>
  <dcterms:created xsi:type="dcterms:W3CDTF">2011-03-27T20:40:26Z</dcterms:created>
  <dcterms:modified xsi:type="dcterms:W3CDTF">2011-05-05T17:07:11Z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0x010100774F85CE10B56247A4961381E921F824</vt:lpwstr>
  </property>
  <property fmtid="{D5CDD505-2E9C-101B-9397-08002B2CF9AE}" pid="3" name="TemplateUrl">
    <vt:lpwstr/>
  </property>
  <property fmtid="{D5CDD505-2E9C-101B-9397-08002B2CF9AE}" pid="4" name="_SourceUrl">
    <vt:lpwstr/>
  </property>
  <property fmtid="{D5CDD505-2E9C-101B-9397-08002B2CF9AE}" pid="5" name="_SharedFileIndex">
    <vt:lpwstr/>
  </property>
  <property fmtid="{D5CDD505-2E9C-101B-9397-08002B2CF9AE}" pid="6" name="xd_Signature">
    <vt:bool>false</vt:bool>
  </property>
  <property fmtid="{D5CDD505-2E9C-101B-9397-08002B2CF9AE}" pid="7" name="xd_ProgID">
    <vt:lpwstr/>
  </property>
</Properties>
</file>